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15" r:id="rId2"/>
    <p:sldId id="886" r:id="rId3"/>
    <p:sldId id="887" r:id="rId4"/>
    <p:sldId id="888" r:id="rId5"/>
    <p:sldId id="889" r:id="rId6"/>
    <p:sldId id="890" r:id="rId7"/>
    <p:sldId id="900" r:id="rId8"/>
    <p:sldId id="898" r:id="rId9"/>
    <p:sldId id="891" r:id="rId10"/>
    <p:sldId id="899" r:id="rId11"/>
    <p:sldId id="339" r:id="rId12"/>
    <p:sldId id="340" r:id="rId13"/>
    <p:sldId id="341" r:id="rId14"/>
    <p:sldId id="1124" r:id="rId15"/>
    <p:sldId id="342" r:id="rId16"/>
    <p:sldId id="368" r:id="rId17"/>
    <p:sldId id="584" r:id="rId18"/>
    <p:sldId id="582" r:id="rId19"/>
    <p:sldId id="892" r:id="rId20"/>
    <p:sldId id="894" r:id="rId21"/>
    <p:sldId id="895" r:id="rId22"/>
    <p:sldId id="897" r:id="rId23"/>
    <p:sldId id="112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B14B"/>
    <a:srgbClr val="10B14A"/>
    <a:srgbClr val="C8C6C4"/>
    <a:srgbClr val="E6E6E6"/>
    <a:srgbClr val="000000"/>
    <a:srgbClr val="DD0084"/>
    <a:srgbClr val="BF0075"/>
    <a:srgbClr val="D0007E"/>
    <a:srgbClr val="006DAF"/>
    <a:srgbClr val="672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7" autoAdjust="0"/>
    <p:restoredTop sz="96327" autoAdjust="0"/>
  </p:normalViewPr>
  <p:slideViewPr>
    <p:cSldViewPr snapToGrid="0">
      <p:cViewPr>
        <p:scale>
          <a:sx n="137" d="100"/>
          <a:sy n="137" d="100"/>
        </p:scale>
        <p:origin x="512" y="2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7" d="100"/>
          <a:sy n="117" d="100"/>
        </p:scale>
        <p:origin x="50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E99C3C-FBF1-4D0E-9734-E6463C10C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3199FC62-EA60-4A4D-B297-CD4AC59EE5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F3D5E-1926-487B-B74E-3339B6B26A62}" type="datetimeFigureOut">
              <a:rPr lang="en-US" smtClean="0">
                <a:latin typeface="Arial" panose="020B0604020202020204" pitchFamily="34" charset="0"/>
              </a:rPr>
              <a:t>5/19/20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F53B924F-3A74-4B50-93C7-F116D99BBF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DF8E4F99-56C7-4677-B8DC-338784DB99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632DF-BF28-4B06-987B-66C740B363B4}" type="slidenum">
              <a:rPr lang="en-US" smtClean="0">
                <a:latin typeface="Arial" panose="020B0604020202020204" pitchFamily="34" charset="0"/>
              </a:rPr>
              <a:t>‹#›</a:t>
            </a:fld>
            <a:endParaRPr lang="en-US" dirty="0">
              <a:latin typeface="Arial" panose="020B0604020202020204" pitchFamily="34" charset="0"/>
            </a:endParaRPr>
          </a:p>
        </p:txBody>
      </p:sp>
      <p:pic>
        <p:nvPicPr>
          <p:cNvPr id="7" name="Graphic 6">
            <a:extLst>
              <a:ext uri="{FF2B5EF4-FFF2-40B4-BE49-F238E27FC236}">
                <a16:creationId xmlns:a16="http://schemas.microsoft.com/office/drawing/2014/main" id="{D1651B16-51B4-4334-8039-478E0373F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408620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99033DE-174E-4DA4-A0EE-38A3135232F7}" type="datetimeFigureOut">
              <a:rPr lang="en-US" smtClean="0"/>
              <a:pPr/>
              <a:t>5/19/20</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9433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C9A9893-9983-4F26-97A3-3B48362D64EE}" type="slidenum">
              <a:rPr lang="en-US" smtClean="0"/>
              <a:pPr/>
              <a:t>‹#›</a:t>
            </a:fld>
            <a:endParaRPr lang="en-US" dirty="0"/>
          </a:p>
        </p:txBody>
      </p:sp>
      <p:pic>
        <p:nvPicPr>
          <p:cNvPr id="9" name="Graphic 8">
            <a:extLst>
              <a:ext uri="{FF2B5EF4-FFF2-40B4-BE49-F238E27FC236}">
                <a16:creationId xmlns:a16="http://schemas.microsoft.com/office/drawing/2014/main" id="{585E2CE6-DDC0-4810-80EE-F902212BE2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193881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Time</a:t>
            </a:r>
          </a:p>
          <a:p>
            <a:r>
              <a:rPr lang="en-US" dirty="0"/>
              <a:t>	- Narrow your time range</a:t>
            </a:r>
          </a:p>
          <a:p>
            <a:r>
              <a:rPr lang="en-US" dirty="0"/>
              <a:t>Index=*</a:t>
            </a:r>
          </a:p>
          <a:p>
            <a:r>
              <a:rPr lang="en-US" dirty="0"/>
              <a:t>	-</a:t>
            </a:r>
            <a:r>
              <a:rPr lang="en-US" baseline="0" dirty="0"/>
              <a:t> Reduce buckets searched by specifying index(</a:t>
            </a:r>
            <a:r>
              <a:rPr lang="en-US" baseline="0" dirty="0" err="1"/>
              <a:t>es</a:t>
            </a:r>
            <a:r>
              <a:rPr lang="en-US" baseline="0" dirty="0"/>
              <a:t>)</a:t>
            </a:r>
          </a:p>
          <a:p>
            <a:r>
              <a:rPr lang="en-US" baseline="0" dirty="0"/>
              <a:t>Wildcards</a:t>
            </a:r>
          </a:p>
          <a:p>
            <a:r>
              <a:rPr lang="en-US" baseline="0" dirty="0"/>
              <a:t>	- Not compatible with bloom filters</a:t>
            </a:r>
          </a:p>
          <a:p>
            <a:r>
              <a:rPr lang="en-US" baseline="0" dirty="0"/>
              <a:t>	- Depending on the placement, may cause a “brute force” search of the raw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35184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a:t>
            </a:r>
          </a:p>
          <a:p>
            <a:r>
              <a:rPr lang="en-US" dirty="0"/>
              <a:t>	-</a:t>
            </a:r>
            <a:r>
              <a:rPr lang="en-US" baseline="0" dirty="0"/>
              <a:t> Bloom Filters/Indexes are tuned to look for things that exist not things that don’t exist</a:t>
            </a:r>
          </a:p>
          <a:p>
            <a:r>
              <a:rPr lang="en-US" baseline="0" dirty="0"/>
              <a:t>	- Can cause Splunk to serially scan through buckets</a:t>
            </a:r>
          </a:p>
          <a:p>
            <a:r>
              <a:rPr lang="en-US" baseline="0" dirty="0"/>
              <a:t>	- Use OR/AND instead of NOT</a:t>
            </a:r>
          </a:p>
          <a:p>
            <a:r>
              <a:rPr lang="en-US" baseline="0" dirty="0"/>
              <a:t>Verbose Search Mode</a:t>
            </a:r>
          </a:p>
          <a:p>
            <a:r>
              <a:rPr lang="en-US" baseline="0" dirty="0"/>
              <a:t>	- Only use this when testing</a:t>
            </a:r>
          </a:p>
          <a:p>
            <a:r>
              <a:rPr lang="en-US" baseline="0" dirty="0"/>
              <a:t>	- Returns unnecessary event data to search head</a:t>
            </a:r>
          </a:p>
          <a:p>
            <a:r>
              <a:rPr lang="en-US" baseline="0" dirty="0" err="1"/>
              <a:t>Realtime</a:t>
            </a:r>
            <a:r>
              <a:rPr lang="en-US" baseline="0" dirty="0"/>
              <a:t> Searches</a:t>
            </a:r>
          </a:p>
          <a:p>
            <a:r>
              <a:rPr lang="en-US" baseline="0" dirty="0"/>
              <a:t>	- Spawns additional processes on the indexers</a:t>
            </a:r>
          </a:p>
          <a:p>
            <a:r>
              <a:rPr lang="en-US" baseline="0" dirty="0"/>
              <a:t>	- Scheduled searches can typically accomplish the same thing</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33685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a:t>
            </a:r>
          </a:p>
          <a:p>
            <a:r>
              <a:rPr lang="en-US" dirty="0"/>
              <a:t>	- Very intensive</a:t>
            </a:r>
            <a:r>
              <a:rPr lang="en-US" baseline="0" dirty="0"/>
              <a:t> command that does not distribute</a:t>
            </a:r>
          </a:p>
          <a:p>
            <a:r>
              <a:rPr lang="en-US" baseline="0" dirty="0"/>
              <a:t>	- The same results can typically be achieved using stats unless you need additional parameters like </a:t>
            </a:r>
            <a:r>
              <a:rPr lang="en-US" baseline="0" dirty="0" err="1"/>
              <a:t>maxSpan</a:t>
            </a:r>
            <a:r>
              <a:rPr lang="en-US" baseline="0" dirty="0"/>
              <a:t>, </a:t>
            </a:r>
            <a:r>
              <a:rPr lang="en-US" baseline="0" dirty="0" err="1"/>
              <a:t>maxPause</a:t>
            </a:r>
            <a:r>
              <a:rPr lang="en-US" baseline="0" dirty="0"/>
              <a:t>, </a:t>
            </a:r>
            <a:r>
              <a:rPr lang="en-US" baseline="0" dirty="0" err="1"/>
              <a:t>startsWith</a:t>
            </a:r>
            <a:r>
              <a:rPr lang="en-US" baseline="0" dirty="0"/>
              <a:t>, </a:t>
            </a:r>
            <a:r>
              <a:rPr lang="en-US" baseline="0" dirty="0" err="1"/>
              <a:t>endsWith</a:t>
            </a:r>
            <a:r>
              <a:rPr lang="en-US" baseline="0" dirty="0"/>
              <a:t>, </a:t>
            </a:r>
            <a:r>
              <a:rPr lang="en-US" baseline="0" dirty="0" err="1"/>
              <a:t>etc</a:t>
            </a:r>
            <a:r>
              <a:rPr lang="is-IS" baseline="0" dirty="0"/>
              <a:t>….</a:t>
            </a:r>
            <a:endParaRPr lang="en-US" dirty="0"/>
          </a:p>
          <a:p>
            <a:r>
              <a:rPr lang="en-US" dirty="0"/>
              <a:t>Joins/</a:t>
            </a:r>
            <a:r>
              <a:rPr lang="en-US" dirty="0" err="1"/>
              <a:t>Subsearches</a:t>
            </a:r>
            <a:endParaRPr lang="en-US" dirty="0"/>
          </a:p>
          <a:p>
            <a:r>
              <a:rPr lang="en-US" dirty="0"/>
              <a:t>	- Intensive command</a:t>
            </a:r>
          </a:p>
          <a:p>
            <a:r>
              <a:rPr lang="en-US" dirty="0"/>
              <a:t>	- Stats (preferred) or transaction</a:t>
            </a:r>
            <a:r>
              <a:rPr lang="en-US" baseline="0" dirty="0"/>
              <a:t> can typically do the same thing</a:t>
            </a:r>
          </a:p>
          <a:p>
            <a:r>
              <a:rPr lang="en-US" baseline="0" dirty="0"/>
              <a:t>Search after first |</a:t>
            </a:r>
          </a:p>
          <a:p>
            <a:r>
              <a:rPr lang="en-US" baseline="0" dirty="0"/>
              <a:t>	- Filter as much as possible before the first pipe</a:t>
            </a:r>
          </a:p>
          <a:p>
            <a:r>
              <a:rPr lang="en-US" baseline="0" dirty="0"/>
              <a:t>	- Less data is retrieved from indexers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437975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1101471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Concept of </a:t>
            </a:r>
            <a:r>
              <a:rPr lang="en-US" sz="1200" b="1" kern="1200" dirty="0" err="1">
                <a:solidFill>
                  <a:schemeClr val="tx1"/>
                </a:solidFill>
                <a:effectLst/>
                <a:latin typeface="+mn-lt"/>
                <a:ea typeface="ＭＳ Ｐゴシック" charset="0"/>
                <a:cs typeface="ＭＳ Ｐゴシック" charset="0"/>
              </a:rPr>
              <a:t>segmentors</a:t>
            </a:r>
            <a:r>
              <a:rPr lang="en-US" sz="1200" kern="1200" dirty="0">
                <a:solidFill>
                  <a:schemeClr val="tx1"/>
                </a:solidFill>
                <a:effectLst/>
                <a:latin typeface="+mn-lt"/>
                <a:ea typeface="ＭＳ Ｐゴシック" charset="0"/>
                <a:cs typeface="ＭＳ Ｐゴシック" charset="0"/>
              </a:rPr>
              <a:t> -- (.;-) the way we separate the data in indexes </a:t>
            </a:r>
          </a:p>
          <a:p>
            <a:r>
              <a:rPr lang="en-US" sz="1200" kern="1200" dirty="0">
                <a:solidFill>
                  <a:schemeClr val="tx1"/>
                </a:solidFill>
                <a:effectLst/>
                <a:latin typeface="+mn-lt"/>
                <a:ea typeface="ＭＳ Ｐゴシック" charset="0"/>
                <a:cs typeface="ＭＳ Ｐゴシック" charset="0"/>
              </a:rPr>
              <a:t>put the whole thing in a term, its much more efficient than searching wo the term operator</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4746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term searching</a:t>
            </a:r>
          </a:p>
          <a:p>
            <a:pPr marL="171450" indent="-171450">
              <a:buFontTx/>
              <a:buChar char="-"/>
            </a:pPr>
            <a:r>
              <a:rPr lang="en-US" dirty="0"/>
              <a:t>You need to know the format of your data</a:t>
            </a:r>
            <a:r>
              <a:rPr lang="en-US" baseline="0" dirty="0"/>
              <a:t> before using this command</a:t>
            </a:r>
            <a:endParaRPr lang="en-US" dirty="0"/>
          </a:p>
          <a:p>
            <a:pPr marL="428579" lvl="1" indent="-171450">
              <a:buFontTx/>
              <a:buChar char="-"/>
            </a:pPr>
            <a:r>
              <a:rPr lang="en-US" dirty="0"/>
              <a:t>Must be bounded by major </a:t>
            </a:r>
            <a:r>
              <a:rPr lang="en-US" dirty="0" err="1"/>
              <a:t>segmenters</a:t>
            </a:r>
            <a:endParaRPr lang="en-US" dirty="0"/>
          </a:p>
          <a:p>
            <a:pPr marL="428579" lvl="1" indent="-171450">
              <a:buFontTx/>
              <a:buChar char="-"/>
            </a:pPr>
            <a:r>
              <a:rPr lang="en-US" dirty="0"/>
              <a:t>Useful when your value has minor</a:t>
            </a:r>
            <a:r>
              <a:rPr lang="en-US" baseline="0" dirty="0"/>
              <a:t> </a:t>
            </a:r>
            <a:r>
              <a:rPr lang="en-US" baseline="0" dirty="0" err="1"/>
              <a:t>segmenters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32858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Concept of search hygiene process (every 90 days -&gt; MC to search for most resource consuming searches)</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Strict promotion processes</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A lot of folks using </a:t>
            </a:r>
            <a:r>
              <a:rPr lang="en-US" sz="1200" kern="1200" dirty="0" err="1">
                <a:solidFill>
                  <a:schemeClr val="tx1"/>
                </a:solidFill>
                <a:effectLst/>
                <a:latin typeface="Arial" panose="020B0604020202020204" pitchFamily="34" charset="0"/>
                <a:ea typeface="ＭＳ Ｐゴシック" charset="0"/>
                <a:cs typeface="Arial" panose="020B0604020202020204" pitchFamily="34" charset="0"/>
              </a:rPr>
              <a:t>splunk</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that </a:t>
            </a:r>
            <a:r>
              <a:rPr lang="en-US" sz="1200" kern="1200" dirty="0" err="1">
                <a:solidFill>
                  <a:schemeClr val="tx1"/>
                </a:solidFill>
                <a:effectLst/>
                <a:latin typeface="Arial" panose="020B0604020202020204" pitchFamily="34" charset="0"/>
                <a:ea typeface="ＭＳ Ｐゴシック" charset="0"/>
                <a:cs typeface="Arial" panose="020B0604020202020204" pitchFamily="34" charset="0"/>
              </a:rPr>
              <a:t>arent</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super trained -- </a:t>
            </a:r>
            <a:r>
              <a:rPr lang="en-US" sz="1200" kern="1200" dirty="0" err="1">
                <a:solidFill>
                  <a:schemeClr val="tx1"/>
                </a:solidFill>
                <a:effectLst/>
                <a:latin typeface="Arial" panose="020B0604020202020204" pitchFamily="34" charset="0"/>
                <a:ea typeface="ＭＳ Ｐゴシック" charset="0"/>
                <a:cs typeface="Arial" panose="020B0604020202020204" pitchFamily="34" charset="0"/>
              </a:rPr>
              <a:t>heres</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how -- to rein that in</a:t>
            </a:r>
          </a:p>
          <a:p>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Poorly managed searches</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Popularly accessed </a:t>
            </a:r>
            <a:r>
              <a:rPr lang="en-US" sz="1200" kern="1200" dirty="0" err="1">
                <a:solidFill>
                  <a:schemeClr val="tx1"/>
                </a:solidFill>
                <a:effectLst/>
                <a:latin typeface="Arial" panose="020B0604020202020204" pitchFamily="34" charset="0"/>
                <a:ea typeface="ＭＳ Ｐゴシック" charset="0"/>
                <a:cs typeface="Arial" panose="020B0604020202020204" pitchFamily="34" charset="0"/>
              </a:rPr>
              <a:t>sourctypes</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or indexes</a:t>
            </a:r>
          </a:p>
        </p:txBody>
      </p:sp>
      <p:sp>
        <p:nvSpPr>
          <p:cNvPr id="4" name="Slide Number Placeholder 3"/>
          <p:cNvSpPr>
            <a:spLocks noGrp="1"/>
          </p:cNvSpPr>
          <p:nvPr>
            <p:ph type="sldNum" sz="quarter" idx="5"/>
          </p:nvPr>
        </p:nvSpPr>
        <p:spPr/>
        <p:txBody>
          <a:bodyPr/>
          <a:lstStyle/>
          <a:p>
            <a:pPr>
              <a:defRPr/>
            </a:pPr>
            <a:fld id="{374EF318-7093-504A-BE6A-8D8043912D7B}" type="slidenum">
              <a:rPr lang="en-US" smtClean="0"/>
              <a:pPr>
                <a:defRPr/>
              </a:pPr>
              <a:t>18</a:t>
            </a:fld>
            <a:endParaRPr lang="en-US"/>
          </a:p>
        </p:txBody>
      </p:sp>
    </p:spTree>
    <p:extLst>
      <p:ext uri="{BB962C8B-B14F-4D97-AF65-F5344CB8AC3E}">
        <p14:creationId xmlns:p14="http://schemas.microsoft.com/office/powerpoint/2010/main" val="1635981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721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80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4" y="310395"/>
            <a:ext cx="11279874" cy="443586"/>
          </a:xfrm>
        </p:spPr>
        <p:txBody>
          <a:bodyPr/>
          <a:lstStyle/>
          <a:p>
            <a:r>
              <a:rPr lang="en-US" dirty="0"/>
              <a:t>Subject: Slide Title</a:t>
            </a:r>
          </a:p>
        </p:txBody>
      </p:sp>
      <p:sp>
        <p:nvSpPr>
          <p:cNvPr id="4" name="Subtitle 2">
            <a:extLst>
              <a:ext uri="{FF2B5EF4-FFF2-40B4-BE49-F238E27FC236}">
                <a16:creationId xmlns:a16="http://schemas.microsoft.com/office/drawing/2014/main" id="{866BDAB2-52D2-E642-B4E7-39499BE938A3}"/>
              </a:ext>
            </a:extLst>
          </p:cNvPr>
          <p:cNvSpPr>
            <a:spLocks noGrp="1"/>
          </p:cNvSpPr>
          <p:nvPr>
            <p:ph type="subTitle" idx="12" hasCustomPrompt="1"/>
          </p:nvPr>
        </p:nvSpPr>
        <p:spPr>
          <a:xfrm>
            <a:off x="456064" y="965732"/>
            <a:ext cx="11279873" cy="274600"/>
          </a:xfrm>
          <a:prstGeom prst="rect">
            <a:avLst/>
          </a:prstGeom>
        </p:spPr>
        <p:txBody>
          <a:bodyPr tIns="0"/>
          <a:lstStyle>
            <a:lvl1pPr marL="0" indent="0" algn="ctr">
              <a:buNone/>
              <a:defRPr sz="2400" b="1">
                <a:solidFill>
                  <a:schemeClr val="accent3"/>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0093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64" y="310395"/>
            <a:ext cx="11279874" cy="443586"/>
          </a:xfrm>
        </p:spPr>
        <p:txBody>
          <a:bodyPr/>
          <a:lstStyle>
            <a:lvl1pPr>
              <a:defRPr>
                <a:solidFill>
                  <a:schemeClr val="accent2"/>
                </a:solidFill>
              </a:defRPr>
            </a:lvl1pPr>
          </a:lstStyle>
          <a:p>
            <a:r>
              <a:rPr lang="en-US" dirty="0"/>
              <a:t>Subject: Slide Title</a:t>
            </a:r>
          </a:p>
        </p:txBody>
      </p:sp>
      <p:sp>
        <p:nvSpPr>
          <p:cNvPr id="6" name="Subtitle 2"/>
          <p:cNvSpPr>
            <a:spLocks noGrp="1"/>
          </p:cNvSpPr>
          <p:nvPr>
            <p:ph type="subTitle" idx="12" hasCustomPrompt="1"/>
          </p:nvPr>
        </p:nvSpPr>
        <p:spPr>
          <a:xfrm>
            <a:off x="456064" y="965732"/>
            <a:ext cx="11279873" cy="274600"/>
          </a:xfrm>
          <a:prstGeom prst="rect">
            <a:avLst/>
          </a:prstGeom>
        </p:spPr>
        <p:txBody>
          <a:bodyPr tIns="0"/>
          <a:lstStyle>
            <a:lvl1pPr marL="0" indent="0" algn="ctr">
              <a:buNone/>
              <a:defRPr sz="2400" b="1">
                <a:solidFill>
                  <a:schemeClr val="accent3"/>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A Subhead Would Help Explain Context and Topic</a:t>
            </a:r>
          </a:p>
        </p:txBody>
      </p:sp>
      <p:sp>
        <p:nvSpPr>
          <p:cNvPr id="7" name="Content Placeholder 6">
            <a:extLst>
              <a:ext uri="{FF2B5EF4-FFF2-40B4-BE49-F238E27FC236}">
                <a16:creationId xmlns:a16="http://schemas.microsoft.com/office/drawing/2014/main" id="{E386ACCC-CC91-E840-80C6-E0EAD2A7B06D}"/>
              </a:ext>
            </a:extLst>
          </p:cNvPr>
          <p:cNvSpPr>
            <a:spLocks noGrp="1"/>
          </p:cNvSpPr>
          <p:nvPr>
            <p:ph sz="quarter" idx="13"/>
          </p:nvPr>
        </p:nvSpPr>
        <p:spPr>
          <a:xfrm>
            <a:off x="455613" y="1328738"/>
            <a:ext cx="11280775" cy="45196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23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64" y="310395"/>
            <a:ext cx="11279874" cy="443586"/>
          </a:xfrm>
        </p:spPr>
        <p:txBody>
          <a:bodyPr/>
          <a:lstStyle>
            <a:lvl1pPr>
              <a:defRPr>
                <a:solidFill>
                  <a:schemeClr val="accent2"/>
                </a:solidFill>
              </a:defRPr>
            </a:lvl1pPr>
          </a:lstStyle>
          <a:p>
            <a:r>
              <a:rPr lang="en-US" dirty="0"/>
              <a:t>Subject: Slide Title</a:t>
            </a:r>
          </a:p>
        </p:txBody>
      </p:sp>
      <p:sp>
        <p:nvSpPr>
          <p:cNvPr id="6" name="Subtitle 2"/>
          <p:cNvSpPr>
            <a:spLocks noGrp="1"/>
          </p:cNvSpPr>
          <p:nvPr>
            <p:ph type="subTitle" idx="12" hasCustomPrompt="1"/>
          </p:nvPr>
        </p:nvSpPr>
        <p:spPr>
          <a:xfrm>
            <a:off x="456064" y="965732"/>
            <a:ext cx="11279873" cy="274600"/>
          </a:xfrm>
          <a:prstGeom prst="rect">
            <a:avLst/>
          </a:prstGeom>
        </p:spPr>
        <p:txBody>
          <a:bodyPr tIns="0"/>
          <a:lstStyle>
            <a:lvl1pPr marL="0" indent="0" algn="ctr">
              <a:buNone/>
              <a:defRPr sz="2400" b="1">
                <a:solidFill>
                  <a:schemeClr val="accent3"/>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A Subhead Would Help Explain Context and Topic</a:t>
            </a:r>
          </a:p>
        </p:txBody>
      </p:sp>
      <p:sp>
        <p:nvSpPr>
          <p:cNvPr id="7" name="Content Placeholder 6">
            <a:extLst>
              <a:ext uri="{FF2B5EF4-FFF2-40B4-BE49-F238E27FC236}">
                <a16:creationId xmlns:a16="http://schemas.microsoft.com/office/drawing/2014/main" id="{E386ACCC-CC91-E840-80C6-E0EAD2A7B06D}"/>
              </a:ext>
            </a:extLst>
          </p:cNvPr>
          <p:cNvSpPr>
            <a:spLocks noGrp="1"/>
          </p:cNvSpPr>
          <p:nvPr>
            <p:ph sz="quarter" idx="13"/>
          </p:nvPr>
        </p:nvSpPr>
        <p:spPr>
          <a:xfrm>
            <a:off x="455613" y="1328738"/>
            <a:ext cx="11280775" cy="45196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1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609601" y="1369788"/>
            <a:ext cx="10972800" cy="4756377"/>
          </a:xfrm>
        </p:spPr>
        <p:txBody>
          <a:bodyPr/>
          <a:lstStyle>
            <a:lvl1pPr marL="342816" marR="0" indent="-342816" algn="l" defTabSz="1088375" rtl="0" eaLnBrk="1" fontAlgn="auto" latinLnBrk="0" hangingPunct="1">
              <a:lnSpc>
                <a:spcPct val="100000"/>
              </a:lnSpc>
              <a:spcBef>
                <a:spcPts val="900"/>
              </a:spcBef>
              <a:spcAft>
                <a:spcPts val="0"/>
              </a:spcAft>
              <a:buClrTx/>
              <a:buSzPct val="80000"/>
              <a:buFontTx/>
              <a:buBlip>
                <a:blip r:embed="rId2"/>
              </a:buBlip>
              <a:tabLst/>
              <a:defRPr>
                <a:solidFill>
                  <a:schemeClr val="tx1"/>
                </a:solidFill>
              </a:defRPr>
            </a:lvl1pPr>
            <a:lvl2pPr marL="724916" marR="0" indent="-382098" algn="l" defTabSz="1088375"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949888" marR="0" indent="-211880" algn="l" defTabSz="1088375"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371267" marR="0" indent="-408285" algn="l" defTabSz="1088375"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635521" marR="0" indent="-224973" algn="l" defTabSz="1088375"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342816" marR="0" lvl="0" indent="-342816" algn="l" defTabSz="1088375" rtl="0" eaLnBrk="1" fontAlgn="auto" latinLnBrk="0" hangingPunct="1">
              <a:lnSpc>
                <a:spcPct val="100000"/>
              </a:lnSpc>
              <a:spcBef>
                <a:spcPts val="900"/>
              </a:spcBef>
              <a:spcAft>
                <a:spcPts val="0"/>
              </a:spcAft>
              <a:buClrTx/>
              <a:buSzPct val="80000"/>
              <a:buFontTx/>
              <a:buBlip>
                <a:blip r:embed="rId2"/>
              </a:buBlip>
              <a:tabLst/>
              <a:defRPr/>
            </a:pPr>
            <a:r>
              <a:rPr lang="en-US"/>
              <a:t>Click to edit Master text styles</a:t>
            </a:r>
          </a:p>
          <a:p>
            <a:pPr marL="342816" marR="0" lvl="1" indent="-342816" algn="l" defTabSz="1088375" rtl="0" eaLnBrk="1" fontAlgn="auto" latinLnBrk="0" hangingPunct="1">
              <a:lnSpc>
                <a:spcPct val="100000"/>
              </a:lnSpc>
              <a:spcBef>
                <a:spcPts val="900"/>
              </a:spcBef>
              <a:spcAft>
                <a:spcPts val="0"/>
              </a:spcAft>
              <a:buClrTx/>
              <a:buSzPct val="80000"/>
              <a:buFontTx/>
              <a:buBlip>
                <a:blip r:embed="rId2"/>
              </a:buBlip>
              <a:tabLst/>
              <a:defRPr/>
            </a:pPr>
            <a:r>
              <a:rPr lang="en-US"/>
              <a:t>Second level</a:t>
            </a:r>
          </a:p>
          <a:p>
            <a:pPr marL="342816" marR="0" lvl="2" indent="-342816" algn="l" defTabSz="1088375" rtl="0" eaLnBrk="1" fontAlgn="auto" latinLnBrk="0" hangingPunct="1">
              <a:lnSpc>
                <a:spcPct val="100000"/>
              </a:lnSpc>
              <a:spcBef>
                <a:spcPts val="900"/>
              </a:spcBef>
              <a:spcAft>
                <a:spcPts val="0"/>
              </a:spcAft>
              <a:buClrTx/>
              <a:buSzPct val="80000"/>
              <a:buFontTx/>
              <a:buBlip>
                <a:blip r:embed="rId2"/>
              </a:buBlip>
              <a:tabLst/>
              <a:defRPr/>
            </a:pPr>
            <a:r>
              <a:rPr lang="en-US"/>
              <a:t>Third level</a:t>
            </a:r>
          </a:p>
          <a:p>
            <a:pPr marL="342816" marR="0" lvl="3" indent="-342816" algn="l" defTabSz="1088375" rtl="0" eaLnBrk="1" fontAlgn="auto" latinLnBrk="0" hangingPunct="1">
              <a:lnSpc>
                <a:spcPct val="100000"/>
              </a:lnSpc>
              <a:spcBef>
                <a:spcPts val="900"/>
              </a:spcBef>
              <a:spcAft>
                <a:spcPts val="0"/>
              </a:spcAft>
              <a:buClrTx/>
              <a:buSzPct val="80000"/>
              <a:buFontTx/>
              <a:buBlip>
                <a:blip r:embed="rId2"/>
              </a:buBlip>
              <a:tabLst/>
              <a:defRPr/>
            </a:pPr>
            <a:r>
              <a:rPr lang="en-US"/>
              <a:t>Fourth level</a:t>
            </a:r>
          </a:p>
          <a:p>
            <a:pPr marL="342816" marR="0" lvl="4" indent="-342816" algn="l" defTabSz="1088375" rtl="0" eaLnBrk="1" fontAlgn="auto" latinLnBrk="0" hangingPunct="1">
              <a:lnSpc>
                <a:spcPct val="100000"/>
              </a:lnSpc>
              <a:spcBef>
                <a:spcPts val="900"/>
              </a:spcBef>
              <a:spcAft>
                <a:spcPts val="0"/>
              </a:spcAft>
              <a:buClrTx/>
              <a:buSzPct val="80000"/>
              <a:buFontTx/>
              <a:buBlip>
                <a:blip r:embed="rId2"/>
              </a:buBlip>
              <a:tabLst/>
              <a:defRPr/>
            </a:pPr>
            <a:r>
              <a:rPr lang="en-US"/>
              <a:t>Fifth level</a:t>
            </a:r>
            <a:endParaRPr lang="en-US" dirty="0"/>
          </a:p>
        </p:txBody>
      </p:sp>
    </p:spTree>
    <p:extLst>
      <p:ext uri="{BB962C8B-B14F-4D97-AF65-F5344CB8AC3E}">
        <p14:creationId xmlns:p14="http://schemas.microsoft.com/office/powerpoint/2010/main" val="346898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6" r:id="rId14"/>
    <p:sldLayoutId id="2147483677" r:id="rId15"/>
    <p:sldLayoutId id="2147483678" r:id="rId16"/>
    <p:sldLayoutId id="2147483679" r:id="rId17"/>
    <p:sldLayoutId id="2147483680" r:id="rId18"/>
    <p:sldLayoutId id="2147483703" r:id="rId19"/>
    <p:sldLayoutId id="2147483683" r:id="rId20"/>
    <p:sldLayoutId id="2147483685" r:id="rId21"/>
    <p:sldLayoutId id="2147483686" r:id="rId22"/>
    <p:sldLayoutId id="2147483681" r:id="rId23"/>
    <p:sldLayoutId id="2147483687" r:id="rId24"/>
    <p:sldLayoutId id="2147483688" r:id="rId25"/>
    <p:sldLayoutId id="2147483689" r:id="rId26"/>
    <p:sldLayoutId id="2147483690" r:id="rId27"/>
    <p:sldLayoutId id="2147483706" r:id="rId28"/>
    <p:sldLayoutId id="2147483691" r:id="rId29"/>
    <p:sldLayoutId id="2147483695" r:id="rId30"/>
    <p:sldLayoutId id="2147483697" r:id="rId31"/>
    <p:sldLayoutId id="2147483698" r:id="rId32"/>
    <p:sldLayoutId id="2147483699" r:id="rId33"/>
    <p:sldLayoutId id="2147483700" r:id="rId34"/>
    <p:sldLayoutId id="2147483701" r:id="rId35"/>
    <p:sldLayoutId id="2147483702" r:id="rId36"/>
    <p:sldLayoutId id="2147483704" r:id="rId37"/>
    <p:sldLayoutId id="2147483660" r:id="rId38"/>
    <p:sldLayoutId id="2147483661" r:id="rId39"/>
    <p:sldLayoutId id="2147483705" r:id="rId40"/>
    <p:sldLayoutId id="2147483692" r:id="rId41"/>
    <p:sldLayoutId id="2147483693" r:id="rId42"/>
    <p:sldLayoutId id="2147483707" r:id="rId43"/>
    <p:sldLayoutId id="2147483708" r:id="rId44"/>
    <p:sldLayoutId id="2147483709" r:id="rId45"/>
    <p:sldLayoutId id="2147483710"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8" Type="http://schemas.openxmlformats.org/officeDocument/2006/relationships/hyperlink" Target="http://docs.splunk.com/Documentation/Splunk/latest/Admin/Segmentersconf" TargetMode="External"/><Relationship Id="rId13" Type="http://schemas.openxmlformats.org/officeDocument/2006/relationships/hyperlink" Target="https://docs.splunk.com/images/a/a3/Splunk_4.x_cheatsheet.pdf" TargetMode="External"/><Relationship Id="rId3" Type="http://schemas.openxmlformats.org/officeDocument/2006/relationships/hyperlink" Target="http://docs.splunk.com/Documentation/Splunk/latest/Search/Writebettersearches" TargetMode="External"/><Relationship Id="rId7" Type="http://schemas.openxmlformats.org/officeDocument/2006/relationships/hyperlink" Target="http://blogs.splunk.com/2012/11/29/book-excerpt-when-to-use-transaction-and-when-to-use-stats/" TargetMode="External"/><Relationship Id="rId12" Type="http://schemas.openxmlformats.org/officeDocument/2006/relationships/hyperlink" Target="https://gosplunk.com/" TargetMode="External"/><Relationship Id="rId17" Type="http://schemas.openxmlformats.org/officeDocument/2006/relationships/hyperlink" Target="https://splunkbase.splunk.com/app/2632/" TargetMode="External"/><Relationship Id="rId2" Type="http://schemas.openxmlformats.org/officeDocument/2006/relationships/notesSlide" Target="../notesSlides/notesSlide7.xml"/><Relationship Id="rId16" Type="http://schemas.openxmlformats.org/officeDocument/2006/relationships/hyperlink" Target="https://github.com/dpaper-splunk/public/blob/master/dashboards/extended_search_reporting.xml" TargetMode="External"/><Relationship Id="rId1" Type="http://schemas.openxmlformats.org/officeDocument/2006/relationships/slideLayout" Target="../slideLayouts/slideLayout46.xml"/><Relationship Id="rId6" Type="http://schemas.openxmlformats.org/officeDocument/2006/relationships/hyperlink" Target="http://docs.splunk.com/Documentation/Splunk/latest/SearchReference/Commandsbytype" TargetMode="External"/><Relationship Id="rId11" Type="http://schemas.openxmlformats.org/officeDocument/2006/relationships/hyperlink" Target="https://docs.splunk.com/Documentation/Splunk/latest/SearchReference/Commandsbycategory#Prediction_and_trending" TargetMode="External"/><Relationship Id="rId5" Type="http://schemas.openxmlformats.org/officeDocument/2006/relationships/hyperlink" Target="http://docs.splunk.com/Documentation/Splunk/latest/Capacity/HowsearchtypesaffectSplunkEnterpriseperformance" TargetMode="External"/><Relationship Id="rId15" Type="http://schemas.openxmlformats.org/officeDocument/2006/relationships/hyperlink" Target="https://www.jasondavies.com/bloomfilter/" TargetMode="External"/><Relationship Id="rId10" Type="http://schemas.openxmlformats.org/officeDocument/2006/relationships/hyperlink" Target="http://docs.splunk.com/Documentation/Splunk/latest/SearchReference/Commandsbycategory#Find_anomalies" TargetMode="External"/><Relationship Id="rId4" Type="http://schemas.openxmlformats.org/officeDocument/2006/relationships/hyperlink" Target="http://wiki.splunk.com/Community:HowDistSearchWorks" TargetMode="External"/><Relationship Id="rId9" Type="http://schemas.openxmlformats.org/officeDocument/2006/relationships/hyperlink" Target="http://www.splunk.com/goto/book" TargetMode="External"/><Relationship Id="rId14" Type="http://schemas.openxmlformats.org/officeDocument/2006/relationships/hyperlink" Target="https://www.splunk.com/pdfs/solution-guides/splunk-quick-reference-guide.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splunk.com/pdfs/technical-briefs/splunk-validated-architectures.pdf"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splunk.com/Documentation/Splunk/8.0.3/Search/Abouteventcorrelation"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1587A1-6E1F-4850-AA14-411436666A48}"/>
              </a:ext>
            </a:extLst>
          </p:cNvPr>
          <p:cNvSpPr>
            <a:spLocks noGrp="1"/>
          </p:cNvSpPr>
          <p:nvPr>
            <p:ph type="ctrTitle"/>
          </p:nvPr>
        </p:nvSpPr>
        <p:spPr/>
        <p:txBody>
          <a:bodyPr/>
          <a:lstStyle/>
          <a:p>
            <a:r>
              <a:rPr lang="en-US" dirty="0"/>
              <a:t>Bad SPL / Architecture</a:t>
            </a:r>
          </a:p>
        </p:txBody>
      </p:sp>
      <p:sp>
        <p:nvSpPr>
          <p:cNvPr id="4" name="Subtitle 3">
            <a:extLst>
              <a:ext uri="{FF2B5EF4-FFF2-40B4-BE49-F238E27FC236}">
                <a16:creationId xmlns:a16="http://schemas.microsoft.com/office/drawing/2014/main" id="{D4F31E89-B788-4C92-95F0-81BD54593B1E}"/>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B70B623E-F20D-40D1-8EE4-3D309E900082}"/>
              </a:ext>
            </a:extLst>
          </p:cNvPr>
          <p:cNvSpPr>
            <a:spLocks noGrp="1"/>
          </p:cNvSpPr>
          <p:nvPr>
            <p:ph type="body" idx="14"/>
          </p:nvPr>
        </p:nvSpPr>
        <p:spPr/>
        <p:txBody>
          <a:bodyPr/>
          <a:lstStyle/>
          <a:p>
            <a:r>
              <a:rPr lang="en-US" dirty="0"/>
              <a:t>Kyle </a:t>
            </a:r>
            <a:r>
              <a:rPr lang="en-US" dirty="0" err="1"/>
              <a:t>McCririe</a:t>
            </a:r>
            <a:r>
              <a:rPr lang="en-US" dirty="0"/>
              <a:t> – Sales Engineer</a:t>
            </a:r>
          </a:p>
        </p:txBody>
      </p:sp>
      <p:sp>
        <p:nvSpPr>
          <p:cNvPr id="17" name="Text Placeholder 16">
            <a:extLst>
              <a:ext uri="{FF2B5EF4-FFF2-40B4-BE49-F238E27FC236}">
                <a16:creationId xmlns:a16="http://schemas.microsoft.com/office/drawing/2014/main" id="{63B48D84-5D5E-4C2E-BC70-22632B83EB4C}"/>
              </a:ext>
            </a:extLst>
          </p:cNvPr>
          <p:cNvSpPr>
            <a:spLocks noGrp="1"/>
          </p:cNvSpPr>
          <p:nvPr>
            <p:ph type="body" idx="15"/>
          </p:nvPr>
        </p:nvSpPr>
        <p:spPr/>
        <p:txBody>
          <a:bodyPr/>
          <a:lstStyle/>
          <a:p>
            <a:fld id="{395D1B70-1433-4466-A73A-D66FC9C41F27}" type="datetime4">
              <a:rPr lang="en-US" smtClean="0"/>
              <a:pPr/>
              <a:t>May 19, 2020</a:t>
            </a:fld>
            <a:endParaRPr lang="en-US" dirty="0"/>
          </a:p>
        </p:txBody>
      </p:sp>
    </p:spTree>
    <p:extLst>
      <p:ext uri="{BB962C8B-B14F-4D97-AF65-F5344CB8AC3E}">
        <p14:creationId xmlns:p14="http://schemas.microsoft.com/office/powerpoint/2010/main" val="2836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0FAA-09DB-194A-8CE0-312149881894}"/>
              </a:ext>
            </a:extLst>
          </p:cNvPr>
          <p:cNvSpPr>
            <a:spLocks noGrp="1"/>
          </p:cNvSpPr>
          <p:nvPr>
            <p:ph type="title"/>
          </p:nvPr>
        </p:nvSpPr>
        <p:spPr/>
        <p:txBody>
          <a:bodyPr/>
          <a:lstStyle/>
          <a:p>
            <a:r>
              <a:rPr lang="en-US" dirty="0"/>
              <a:t>You can comment!	</a:t>
            </a:r>
          </a:p>
        </p:txBody>
      </p:sp>
      <p:sp>
        <p:nvSpPr>
          <p:cNvPr id="3" name="Content Placeholder 2">
            <a:extLst>
              <a:ext uri="{FF2B5EF4-FFF2-40B4-BE49-F238E27FC236}">
                <a16:creationId xmlns:a16="http://schemas.microsoft.com/office/drawing/2014/main" id="{CFF9343E-A81D-014C-9C7F-7031434AA121}"/>
              </a:ext>
            </a:extLst>
          </p:cNvPr>
          <p:cNvSpPr>
            <a:spLocks noGrp="1"/>
          </p:cNvSpPr>
          <p:nvPr>
            <p:ph idx="1"/>
          </p:nvPr>
        </p:nvSpPr>
        <p:spPr>
          <a:xfrm>
            <a:off x="685800" y="2368295"/>
            <a:ext cx="10817352" cy="1970439"/>
          </a:xfrm>
          <a:solidFill>
            <a:schemeClr val="bg1">
              <a:lumMod val="85000"/>
            </a:schemeClr>
          </a:solidFill>
          <a:ln>
            <a:solidFill>
              <a:schemeClr val="bg1">
                <a:lumMod val="50000"/>
              </a:schemeClr>
            </a:solidFill>
          </a:ln>
        </p:spPr>
        <p:txBody>
          <a:bodyPr/>
          <a:lstStyle/>
          <a:p>
            <a:r>
              <a:rPr lang="en-US" dirty="0"/>
              <a:t>source=</a:t>
            </a:r>
            <a:r>
              <a:rPr lang="en-US" dirty="0" err="1"/>
              <a:t>usgs</a:t>
            </a:r>
            <a:r>
              <a:rPr lang="en-US" dirty="0"/>
              <a:t> `comment("source is the us geological service (</a:t>
            </a:r>
            <a:r>
              <a:rPr lang="en-US" dirty="0" err="1"/>
              <a:t>usgs</a:t>
            </a:r>
            <a:r>
              <a:rPr lang="en-US" dirty="0"/>
              <a:t>)")` </a:t>
            </a:r>
            <a:br>
              <a:rPr lang="en-US" dirty="0"/>
            </a:br>
            <a:r>
              <a:rPr lang="en-US" dirty="0"/>
              <a:t>| eval Description=case(depth&lt;=70, "Shallow", depth&gt;70 AND depth&lt;=300, "Mid", depth&gt;300, "Deep") `comment("Creates field Description. Case function specifies earthquake depths, returns Description values - Shallow, Mid, Deep.")` </a:t>
            </a:r>
            <a:br>
              <a:rPr lang="en-US" dirty="0"/>
            </a:br>
            <a:r>
              <a:rPr lang="en-US" dirty="0"/>
              <a:t>| stats count min(mag) max(mag) `comment("Counts earthquakes, displays min and max magnitudes")` BY Description </a:t>
            </a:r>
          </a:p>
        </p:txBody>
      </p:sp>
      <p:sp>
        <p:nvSpPr>
          <p:cNvPr id="4" name="Text Placeholder 3">
            <a:extLst>
              <a:ext uri="{FF2B5EF4-FFF2-40B4-BE49-F238E27FC236}">
                <a16:creationId xmlns:a16="http://schemas.microsoft.com/office/drawing/2014/main" id="{6503F11B-E8E7-CF44-9EA6-E0134090AE87}"/>
              </a:ext>
            </a:extLst>
          </p:cNvPr>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78319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0" tIns="0" rIns="0" bIns="0" rtlCol="0" anchor="b" anchorCtr="0">
            <a:noAutofit/>
          </a:bodyPr>
          <a:lstStyle/>
          <a:p>
            <a:r>
              <a:rPr lang="en-US" b="0" dirty="0">
                <a:solidFill>
                  <a:schemeClr val="tx1"/>
                </a:solidFill>
                <a:latin typeface="Helvetica Light" panose="020B0403020202020204" pitchFamily="34" charset="0"/>
              </a:rPr>
              <a:t>Search Tips</a:t>
            </a:r>
          </a:p>
        </p:txBody>
      </p:sp>
      <p:graphicFrame>
        <p:nvGraphicFramePr>
          <p:cNvPr id="13" name="Table 12"/>
          <p:cNvGraphicFramePr>
            <a:graphicFrameLocks noGrp="1"/>
          </p:cNvGraphicFramePr>
          <p:nvPr/>
        </p:nvGraphicFramePr>
        <p:xfrm>
          <a:off x="538718" y="961204"/>
          <a:ext cx="11029503" cy="5105060"/>
        </p:xfrm>
        <a:graphic>
          <a:graphicData uri="http://schemas.openxmlformats.org/drawingml/2006/table">
            <a:tbl>
              <a:tblPr firstRow="1" bandRow="1">
                <a:tableStyleId>{21E4AEA4-8DFA-4A89-87EB-49C32662AFE0}</a:tableStyleId>
              </a:tblPr>
              <a:tblGrid>
                <a:gridCol w="1942213">
                  <a:extLst>
                    <a:ext uri="{9D8B030D-6E8A-4147-A177-3AD203B41FA5}">
                      <a16:colId xmlns:a16="http://schemas.microsoft.com/office/drawing/2014/main" val="20000"/>
                    </a:ext>
                  </a:extLst>
                </a:gridCol>
                <a:gridCol w="4905153">
                  <a:extLst>
                    <a:ext uri="{9D8B030D-6E8A-4147-A177-3AD203B41FA5}">
                      <a16:colId xmlns:a16="http://schemas.microsoft.com/office/drawing/2014/main" val="20001"/>
                    </a:ext>
                  </a:extLst>
                </a:gridCol>
                <a:gridCol w="4182137">
                  <a:extLst>
                    <a:ext uri="{9D8B030D-6E8A-4147-A177-3AD203B41FA5}">
                      <a16:colId xmlns:a16="http://schemas.microsoft.com/office/drawing/2014/main" val="20002"/>
                    </a:ext>
                  </a:extLst>
                </a:gridCol>
              </a:tblGrid>
              <a:tr h="446311">
                <a:tc>
                  <a:txBody>
                    <a:bodyPr/>
                    <a:lstStyle/>
                    <a:p>
                      <a:r>
                        <a:rPr lang="en-US" sz="1800" b="0" i="0" dirty="0">
                          <a:solidFill>
                            <a:schemeClr val="tx1"/>
                          </a:solidFill>
                          <a:latin typeface="Helvetica Light" panose="020B0403020202020204" pitchFamily="34" charset="0"/>
                        </a:rPr>
                        <a:t>Avoid</a:t>
                      </a:r>
                    </a:p>
                  </a:txBody>
                  <a:tcPr marL="121920" marR="121920" marT="60960" marB="60960"/>
                </a:tc>
                <a:tc>
                  <a:txBody>
                    <a:bodyPr/>
                    <a:lstStyle/>
                    <a:p>
                      <a:r>
                        <a:rPr lang="en-US" sz="1800" b="0" i="0" dirty="0">
                          <a:solidFill>
                            <a:schemeClr val="tx1"/>
                          </a:solidFill>
                          <a:latin typeface="Helvetica Light" panose="020B0403020202020204" pitchFamily="34" charset="0"/>
                        </a:rPr>
                        <a:t>Explanation</a:t>
                      </a:r>
                    </a:p>
                  </a:txBody>
                  <a:tcPr marL="121920" marR="121920" marT="60960" marB="60960"/>
                </a:tc>
                <a:tc>
                  <a:txBody>
                    <a:bodyPr/>
                    <a:lstStyle/>
                    <a:p>
                      <a:r>
                        <a:rPr lang="en-US" sz="1800" b="0" i="0" dirty="0">
                          <a:solidFill>
                            <a:schemeClr val="tx1"/>
                          </a:solidFill>
                          <a:latin typeface="Helvetica Light" panose="020B0403020202020204" pitchFamily="34" charset="0"/>
                        </a:rPr>
                        <a:t>Suggested Alternative</a:t>
                      </a:r>
                    </a:p>
                  </a:txBody>
                  <a:tcPr marL="121920" marR="121920" marT="60960" marB="60960"/>
                </a:tc>
                <a:extLst>
                  <a:ext uri="{0D108BD9-81ED-4DB2-BD59-A6C34878D82A}">
                    <a16:rowId xmlns:a16="http://schemas.microsoft.com/office/drawing/2014/main" val="10000"/>
                  </a:ext>
                </a:extLst>
              </a:tr>
              <a:tr h="1100492">
                <a:tc>
                  <a:txBody>
                    <a:bodyPr/>
                    <a:lstStyle/>
                    <a:p>
                      <a:r>
                        <a:rPr lang="en-US" sz="1800" b="0" i="0" dirty="0">
                          <a:solidFill>
                            <a:schemeClr val="tx1"/>
                          </a:solidFill>
                          <a:latin typeface="Helvetica Light" panose="020B0403020202020204" pitchFamily="34" charset="0"/>
                        </a:rPr>
                        <a:t>All Time</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Events</a:t>
                      </a:r>
                      <a:r>
                        <a:rPr lang="en-US" sz="1800" b="0" i="0" baseline="0" dirty="0">
                          <a:solidFill>
                            <a:schemeClr val="tx1"/>
                          </a:solidFill>
                          <a:latin typeface="Helvetica Light" panose="020B0403020202020204" pitchFamily="34" charset="0"/>
                        </a:rPr>
                        <a:t> are grouped by time</a:t>
                      </a:r>
                    </a:p>
                    <a:p>
                      <a:pPr marL="285750" indent="-285750">
                        <a:buFont typeface="Arial" charset="0"/>
                        <a:buChar char="•"/>
                      </a:pPr>
                      <a:r>
                        <a:rPr lang="en-US" sz="1800" b="0" i="0" baseline="0" dirty="0">
                          <a:solidFill>
                            <a:schemeClr val="tx1"/>
                          </a:solidFill>
                          <a:latin typeface="Helvetica Light" panose="020B0403020202020204" pitchFamily="34" charset="0"/>
                        </a:rPr>
                        <a:t>Reduce searched buckets by being specific about time</a:t>
                      </a:r>
                      <a:endParaRPr lang="en-US" sz="1800" b="0" i="0" dirty="0">
                        <a:solidFill>
                          <a:schemeClr val="tx1"/>
                        </a:solidFill>
                        <a:latin typeface="Helvetica Light" panose="020B0403020202020204" pitchFamily="34" charset="0"/>
                      </a:endParaRP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Use a specific time range</a:t>
                      </a:r>
                    </a:p>
                    <a:p>
                      <a:pPr marL="285750" indent="-285750">
                        <a:buFont typeface="Arial" charset="0"/>
                        <a:buChar char="•"/>
                      </a:pPr>
                      <a:r>
                        <a:rPr lang="en-US" sz="1800" b="0" i="0" dirty="0">
                          <a:solidFill>
                            <a:schemeClr val="tx1"/>
                          </a:solidFill>
                          <a:latin typeface="Helvetica Light" panose="020B0403020202020204" pitchFamily="34" charset="0"/>
                        </a:rPr>
                        <a:t>Narrow the time range as much</a:t>
                      </a:r>
                      <a:r>
                        <a:rPr lang="en-US" sz="1800" b="0" i="0" baseline="0" dirty="0">
                          <a:solidFill>
                            <a:schemeClr val="tx1"/>
                          </a:solidFill>
                          <a:latin typeface="Helvetica Light" panose="020B0403020202020204" pitchFamily="34" charset="0"/>
                        </a:rPr>
                        <a:t> as possible</a:t>
                      </a:r>
                      <a:endParaRPr lang="en-US" sz="1800" b="0" i="0" dirty="0">
                        <a:solidFill>
                          <a:schemeClr val="tx1"/>
                        </a:solidFill>
                        <a:latin typeface="Helvetica Light" panose="020B0403020202020204" pitchFamily="34" charset="0"/>
                      </a:endParaRPr>
                    </a:p>
                  </a:txBody>
                  <a:tcPr marL="121920" marR="121920" marT="60960" marB="60960"/>
                </a:tc>
                <a:extLst>
                  <a:ext uri="{0D108BD9-81ED-4DB2-BD59-A6C34878D82A}">
                    <a16:rowId xmlns:a16="http://schemas.microsoft.com/office/drawing/2014/main" val="10001"/>
                  </a:ext>
                </a:extLst>
              </a:tr>
              <a:tr h="1430639">
                <a:tc>
                  <a:txBody>
                    <a:bodyPr/>
                    <a:lstStyle/>
                    <a:p>
                      <a:r>
                        <a:rPr lang="en-US" sz="1800" b="0" i="0" dirty="0">
                          <a:solidFill>
                            <a:schemeClr val="tx1"/>
                          </a:solidFill>
                          <a:latin typeface="Helvetica Light" panose="020B0403020202020204" pitchFamily="34" charset="0"/>
                        </a:rPr>
                        <a:t>index=*</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Events</a:t>
                      </a:r>
                      <a:r>
                        <a:rPr lang="en-US" sz="1800" b="0" i="0" baseline="0" dirty="0">
                          <a:solidFill>
                            <a:schemeClr val="tx1"/>
                          </a:solidFill>
                          <a:latin typeface="Helvetica Light" panose="020B0403020202020204" pitchFamily="34" charset="0"/>
                        </a:rPr>
                        <a:t> are grouped into indexes</a:t>
                      </a:r>
                    </a:p>
                    <a:p>
                      <a:pPr marL="285750" indent="-285750">
                        <a:buFont typeface="Arial" charset="0"/>
                        <a:buChar char="•"/>
                      </a:pPr>
                      <a:r>
                        <a:rPr lang="en-US" sz="1800" b="0" i="0" baseline="0" dirty="0">
                          <a:solidFill>
                            <a:schemeClr val="tx1"/>
                          </a:solidFill>
                          <a:latin typeface="Helvetica Light" panose="020B0403020202020204" pitchFamily="34" charset="0"/>
                        </a:rPr>
                        <a:t>Reduce searched buckets by specifying an index</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Always specify an index</a:t>
                      </a:r>
                      <a:r>
                        <a:rPr lang="en-US" sz="1800" b="0" i="0" baseline="0" dirty="0">
                          <a:solidFill>
                            <a:schemeClr val="tx1"/>
                          </a:solidFill>
                          <a:latin typeface="Helvetica Light" panose="020B0403020202020204" pitchFamily="34" charset="0"/>
                        </a:rPr>
                        <a:t> in your search</a:t>
                      </a:r>
                      <a:endParaRPr lang="en-US" sz="1800" b="0" i="0" dirty="0">
                        <a:solidFill>
                          <a:schemeClr val="tx1"/>
                        </a:solidFill>
                        <a:latin typeface="Helvetica Light" panose="020B0403020202020204" pitchFamily="34" charset="0"/>
                      </a:endParaRPr>
                    </a:p>
                  </a:txBody>
                  <a:tcPr marL="121920" marR="121920" marT="60960" marB="60960"/>
                </a:tc>
                <a:extLst>
                  <a:ext uri="{0D108BD9-81ED-4DB2-BD59-A6C34878D82A}">
                    <a16:rowId xmlns:a16="http://schemas.microsoft.com/office/drawing/2014/main" val="10002"/>
                  </a:ext>
                </a:extLst>
              </a:tr>
              <a:tr h="2127618">
                <a:tc>
                  <a:txBody>
                    <a:bodyPr/>
                    <a:lstStyle/>
                    <a:p>
                      <a:r>
                        <a:rPr lang="en-US" sz="1800" b="0" i="0" dirty="0">
                          <a:solidFill>
                            <a:schemeClr val="tx1"/>
                          </a:solidFill>
                          <a:latin typeface="Helvetica Light" panose="020B0403020202020204" pitchFamily="34" charset="0"/>
                        </a:rPr>
                        <a:t>Wildcards</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Wildcards</a:t>
                      </a:r>
                      <a:r>
                        <a:rPr lang="en-US" sz="1800" b="0" i="0" baseline="0" dirty="0">
                          <a:solidFill>
                            <a:schemeClr val="tx1"/>
                          </a:solidFill>
                          <a:latin typeface="Helvetica Light" panose="020B0403020202020204" pitchFamily="34" charset="0"/>
                        </a:rPr>
                        <a:t> are not compatible with Bloom Filters</a:t>
                      </a:r>
                    </a:p>
                    <a:p>
                      <a:pPr marL="285750" indent="-285750">
                        <a:buFont typeface="Arial" charset="0"/>
                        <a:buChar char="•"/>
                      </a:pPr>
                      <a:r>
                        <a:rPr lang="en-US" sz="1800" b="0" i="0" baseline="0" dirty="0">
                          <a:solidFill>
                            <a:schemeClr val="tx1"/>
                          </a:solidFill>
                          <a:latin typeface="Helvetica Light" panose="020B0403020202020204" pitchFamily="34" charset="0"/>
                        </a:rPr>
                        <a:t>Wildcard matching of terms in the index takes time</a:t>
                      </a:r>
                    </a:p>
                    <a:p>
                      <a:pPr marL="285750" indent="-285750">
                        <a:buFont typeface="Arial" charset="0"/>
                        <a:buChar char="•"/>
                      </a:pPr>
                      <a:r>
                        <a:rPr lang="en-US" sz="1800" b="0" i="0" baseline="0" dirty="0">
                          <a:solidFill>
                            <a:schemeClr val="tx1"/>
                          </a:solidFill>
                          <a:latin typeface="Helvetica Light" panose="020B0403020202020204" pitchFamily="34" charset="0"/>
                        </a:rPr>
                        <a:t>Lexicon is structured by common prefixes, so appending an * is best </a:t>
                      </a:r>
                      <a:br>
                        <a:rPr lang="en-US" sz="1800" b="0" i="0" baseline="0" dirty="0">
                          <a:solidFill>
                            <a:schemeClr val="tx1"/>
                          </a:solidFill>
                          <a:latin typeface="Helvetica Light" panose="020B0403020202020204" pitchFamily="34" charset="0"/>
                        </a:rPr>
                      </a:br>
                      <a:r>
                        <a:rPr lang="en-US" sz="1800" b="0" i="0" baseline="0" dirty="0">
                          <a:solidFill>
                            <a:schemeClr val="tx1"/>
                          </a:solidFill>
                          <a:latin typeface="Helvetica Light" panose="020B0403020202020204" pitchFamily="34" charset="0"/>
                        </a:rPr>
                        <a:t>(if you have to do it)</a:t>
                      </a:r>
                    </a:p>
                  </a:txBody>
                  <a:tcPr marL="121920" marR="121920" marT="60960" marB="60960"/>
                </a:tc>
                <a:tc>
                  <a:txBody>
                    <a:bodyPr/>
                    <a:lstStyle/>
                    <a:p>
                      <a:pPr marL="285750" indent="-285750">
                        <a:buFont typeface="Arial" charset="0"/>
                        <a:buChar char="•"/>
                      </a:pPr>
                      <a:r>
                        <a:rPr lang="en-US" sz="1800" b="0" i="0" baseline="0" dirty="0">
                          <a:solidFill>
                            <a:schemeClr val="tx1"/>
                          </a:solidFill>
                          <a:latin typeface="Helvetica Light" panose="020B0403020202020204" pitchFamily="34" charset="0"/>
                        </a:rPr>
                        <a:t>Varying levels of efficiency</a:t>
                      </a:r>
                    </a:p>
                    <a:p>
                      <a:pPr lvl="1"/>
                      <a:r>
                        <a:rPr lang="en-US" sz="1600" b="0" i="0" dirty="0">
                          <a:solidFill>
                            <a:schemeClr val="tx1"/>
                          </a:solidFill>
                          <a:latin typeface="Helvetica Light" panose="020B0403020202020204" pitchFamily="34" charset="0"/>
                        </a:rPr>
                        <a:t>&gt; </a:t>
                      </a:r>
                      <a:r>
                        <a:rPr lang="en-US" sz="1600" b="0" i="0" dirty="0" err="1">
                          <a:solidFill>
                            <a:schemeClr val="tx1"/>
                          </a:solidFill>
                          <a:latin typeface="Helvetica Light" panose="020B0403020202020204" pitchFamily="34" charset="0"/>
                        </a:rPr>
                        <a:t>myterm</a:t>
                      </a:r>
                      <a:r>
                        <a:rPr lang="en-US" sz="1600" b="0" i="0" dirty="0">
                          <a:solidFill>
                            <a:schemeClr val="tx1"/>
                          </a:solidFill>
                          <a:latin typeface="Helvetica Light" panose="020B0403020202020204" pitchFamily="34" charset="0"/>
                        </a:rPr>
                        <a:t>* </a:t>
                      </a:r>
                      <a:r>
                        <a:rPr lang="en-US" sz="1600" b="0" i="0" dirty="0">
                          <a:solidFill>
                            <a:schemeClr val="tx1"/>
                          </a:solidFill>
                          <a:latin typeface="Helvetica Light" panose="020B0403020202020204" pitchFamily="34" charset="0"/>
                          <a:sym typeface="Wingdings"/>
                        </a:rPr>
                        <a:t></a:t>
                      </a:r>
                      <a:r>
                        <a:rPr lang="en-US" sz="1600" b="0" i="0" dirty="0">
                          <a:solidFill>
                            <a:schemeClr val="tx1"/>
                          </a:solidFill>
                          <a:latin typeface="Helvetica Light" panose="020B0403020202020204" pitchFamily="34" charset="0"/>
                        </a:rPr>
                        <a:t> Not great</a:t>
                      </a:r>
                    </a:p>
                    <a:p>
                      <a:pPr lvl="1"/>
                      <a:r>
                        <a:rPr lang="en-US" sz="1600" b="0" i="0" dirty="0">
                          <a:solidFill>
                            <a:schemeClr val="tx1"/>
                          </a:solidFill>
                          <a:latin typeface="Helvetica Light" panose="020B0403020202020204" pitchFamily="34" charset="0"/>
                        </a:rPr>
                        <a:t>&gt; *</a:t>
                      </a:r>
                      <a:r>
                        <a:rPr lang="en-US" sz="1600" b="0" i="0" dirty="0" err="1">
                          <a:solidFill>
                            <a:schemeClr val="tx1"/>
                          </a:solidFill>
                          <a:latin typeface="Helvetica Light" panose="020B0403020202020204" pitchFamily="34" charset="0"/>
                        </a:rPr>
                        <a:t>myterm</a:t>
                      </a:r>
                      <a:r>
                        <a:rPr lang="en-US" sz="1600" b="0" i="0" dirty="0">
                          <a:solidFill>
                            <a:schemeClr val="tx1"/>
                          </a:solidFill>
                          <a:latin typeface="Helvetica Light" panose="020B0403020202020204" pitchFamily="34" charset="0"/>
                        </a:rPr>
                        <a:t> </a:t>
                      </a:r>
                      <a:r>
                        <a:rPr lang="en-US" sz="1600" b="0" i="0" dirty="0">
                          <a:solidFill>
                            <a:schemeClr val="tx1"/>
                          </a:solidFill>
                          <a:latin typeface="Helvetica Light" panose="020B0403020202020204" pitchFamily="34" charset="0"/>
                          <a:sym typeface="Wingdings"/>
                        </a:rPr>
                        <a:t></a:t>
                      </a:r>
                      <a:r>
                        <a:rPr lang="en-US" sz="1600" b="0" i="0" dirty="0">
                          <a:solidFill>
                            <a:schemeClr val="tx1"/>
                          </a:solidFill>
                          <a:latin typeface="Helvetica Light" panose="020B0403020202020204" pitchFamily="34" charset="0"/>
                        </a:rPr>
                        <a:t> Bad</a:t>
                      </a:r>
                    </a:p>
                    <a:p>
                      <a:pPr lvl="1"/>
                      <a:r>
                        <a:rPr lang="en-US" sz="1600" b="0" i="0" dirty="0">
                          <a:solidFill>
                            <a:schemeClr val="tx1"/>
                          </a:solidFill>
                          <a:latin typeface="Helvetica Light" panose="020B0403020202020204" pitchFamily="34" charset="0"/>
                        </a:rPr>
                        <a:t>&gt; *</a:t>
                      </a:r>
                      <a:r>
                        <a:rPr lang="en-US" sz="1600" b="0" i="0" dirty="0" err="1">
                          <a:solidFill>
                            <a:schemeClr val="tx1"/>
                          </a:solidFill>
                          <a:latin typeface="Helvetica Light" panose="020B0403020202020204" pitchFamily="34" charset="0"/>
                        </a:rPr>
                        <a:t>myterm</a:t>
                      </a:r>
                      <a:r>
                        <a:rPr lang="en-US" sz="1600" b="0" i="0" dirty="0">
                          <a:solidFill>
                            <a:schemeClr val="tx1"/>
                          </a:solidFill>
                          <a:latin typeface="Helvetica Light" panose="020B0403020202020204" pitchFamily="34" charset="0"/>
                        </a:rPr>
                        <a:t>* </a:t>
                      </a:r>
                      <a:r>
                        <a:rPr lang="en-US" sz="1600" b="0" i="0" dirty="0">
                          <a:solidFill>
                            <a:schemeClr val="tx1"/>
                          </a:solidFill>
                          <a:latin typeface="Helvetica Light" panose="020B0403020202020204" pitchFamily="34" charset="0"/>
                          <a:sym typeface="Wingdings"/>
                        </a:rPr>
                        <a:t></a:t>
                      </a:r>
                      <a:r>
                        <a:rPr lang="en-US" sz="1600" b="0" i="0" dirty="0">
                          <a:solidFill>
                            <a:schemeClr val="tx1"/>
                          </a:solidFill>
                          <a:latin typeface="Helvetica Light" panose="020B0403020202020204" pitchFamily="34" charset="0"/>
                        </a:rPr>
                        <a:t> Death</a:t>
                      </a:r>
                    </a:p>
                    <a:p>
                      <a:pPr marL="285750" indent="-285750">
                        <a:buFont typeface="Arial" charset="0"/>
                        <a:buChar char="•"/>
                      </a:pPr>
                      <a:r>
                        <a:rPr lang="en-US" sz="1800" b="0" i="0" dirty="0">
                          <a:solidFill>
                            <a:schemeClr val="tx1"/>
                          </a:solidFill>
                          <a:latin typeface="Helvetica Light" panose="020B0403020202020204" pitchFamily="34" charset="0"/>
                        </a:rPr>
                        <a:t>Use the OR operator</a:t>
                      </a:r>
                      <a:br>
                        <a:rPr lang="en-US" sz="1800" b="0" i="0" dirty="0">
                          <a:solidFill>
                            <a:schemeClr val="tx1"/>
                          </a:solidFill>
                          <a:latin typeface="Helvetica Light" panose="020B0403020202020204" pitchFamily="34" charset="0"/>
                        </a:rPr>
                      </a:br>
                      <a:r>
                        <a:rPr lang="en-US" sz="1600" b="0" i="0" dirty="0">
                          <a:solidFill>
                            <a:schemeClr val="tx1"/>
                          </a:solidFill>
                          <a:latin typeface="Helvetica Light" panose="020B0403020202020204" pitchFamily="34" charset="0"/>
                        </a:rPr>
                        <a:t>i.e.: MyTerm1</a:t>
                      </a:r>
                      <a:r>
                        <a:rPr lang="en-US" sz="1600" b="0" i="0" baseline="0" dirty="0">
                          <a:solidFill>
                            <a:schemeClr val="tx1"/>
                          </a:solidFill>
                          <a:latin typeface="Helvetica Light" panose="020B0403020202020204" pitchFamily="34" charset="0"/>
                        </a:rPr>
                        <a:t> OR MyTerm2</a:t>
                      </a:r>
                      <a:endParaRPr lang="en-US" sz="1800" b="0" i="0" dirty="0">
                        <a:solidFill>
                          <a:schemeClr val="tx1"/>
                        </a:solidFill>
                        <a:latin typeface="Helvetica Light" panose="020B0403020202020204" pitchFamily="34" charset="0"/>
                      </a:endParaRP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957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0" tIns="0" rIns="0" bIns="0" rtlCol="0" anchor="b" anchorCtr="0">
            <a:noAutofit/>
          </a:bodyPr>
          <a:lstStyle/>
          <a:p>
            <a:r>
              <a:rPr lang="en-US" b="0" dirty="0">
                <a:solidFill>
                  <a:schemeClr val="tx1"/>
                </a:solidFill>
                <a:latin typeface="Helvetica Light" panose="020B0403020202020204" pitchFamily="34" charset="0"/>
              </a:rPr>
              <a:t>Search Tips</a:t>
            </a:r>
          </a:p>
        </p:txBody>
      </p:sp>
      <p:graphicFrame>
        <p:nvGraphicFramePr>
          <p:cNvPr id="13" name="Table 12"/>
          <p:cNvGraphicFramePr>
            <a:graphicFrameLocks noGrp="1"/>
          </p:cNvGraphicFramePr>
          <p:nvPr/>
        </p:nvGraphicFramePr>
        <p:xfrm>
          <a:off x="538718" y="927754"/>
          <a:ext cx="11029503" cy="5136749"/>
        </p:xfrm>
        <a:graphic>
          <a:graphicData uri="http://schemas.openxmlformats.org/drawingml/2006/table">
            <a:tbl>
              <a:tblPr firstRow="1" bandRow="1">
                <a:tableStyleId>{21E4AEA4-8DFA-4A89-87EB-49C32662AFE0}</a:tableStyleId>
              </a:tblPr>
              <a:tblGrid>
                <a:gridCol w="1942213">
                  <a:extLst>
                    <a:ext uri="{9D8B030D-6E8A-4147-A177-3AD203B41FA5}">
                      <a16:colId xmlns:a16="http://schemas.microsoft.com/office/drawing/2014/main" val="20000"/>
                    </a:ext>
                  </a:extLst>
                </a:gridCol>
                <a:gridCol w="4905153">
                  <a:extLst>
                    <a:ext uri="{9D8B030D-6E8A-4147-A177-3AD203B41FA5}">
                      <a16:colId xmlns:a16="http://schemas.microsoft.com/office/drawing/2014/main" val="20001"/>
                    </a:ext>
                  </a:extLst>
                </a:gridCol>
                <a:gridCol w="4182137">
                  <a:extLst>
                    <a:ext uri="{9D8B030D-6E8A-4147-A177-3AD203B41FA5}">
                      <a16:colId xmlns:a16="http://schemas.microsoft.com/office/drawing/2014/main" val="20002"/>
                    </a:ext>
                  </a:extLst>
                </a:gridCol>
              </a:tblGrid>
              <a:tr h="401320">
                <a:tc>
                  <a:txBody>
                    <a:bodyPr/>
                    <a:lstStyle/>
                    <a:p>
                      <a:r>
                        <a:rPr lang="en-US" sz="1800" b="0" i="0" dirty="0">
                          <a:solidFill>
                            <a:schemeClr val="tx1"/>
                          </a:solidFill>
                          <a:latin typeface="Helvetica Light" panose="020B0403020202020204" pitchFamily="34" charset="0"/>
                        </a:rPr>
                        <a:t>Avoid</a:t>
                      </a:r>
                    </a:p>
                  </a:txBody>
                  <a:tcPr marL="121920" marR="121920" marT="60960" marB="60960"/>
                </a:tc>
                <a:tc>
                  <a:txBody>
                    <a:bodyPr/>
                    <a:lstStyle/>
                    <a:p>
                      <a:r>
                        <a:rPr lang="en-US" sz="1800" b="0" i="0" dirty="0">
                          <a:solidFill>
                            <a:schemeClr val="tx1"/>
                          </a:solidFill>
                          <a:latin typeface="Helvetica Light" panose="020B0403020202020204" pitchFamily="34" charset="0"/>
                        </a:rPr>
                        <a:t>Explanation</a:t>
                      </a:r>
                    </a:p>
                  </a:txBody>
                  <a:tcPr marL="121920" marR="121920" marT="60960" marB="60960"/>
                </a:tc>
                <a:tc>
                  <a:txBody>
                    <a:bodyPr/>
                    <a:lstStyle/>
                    <a:p>
                      <a:r>
                        <a:rPr lang="en-US" sz="1800" b="0" i="0" dirty="0">
                          <a:solidFill>
                            <a:schemeClr val="tx1"/>
                          </a:solidFill>
                          <a:latin typeface="Helvetica Light" panose="020B0403020202020204" pitchFamily="34" charset="0"/>
                        </a:rPr>
                        <a:t>Suggested Alternative</a:t>
                      </a:r>
                    </a:p>
                  </a:txBody>
                  <a:tcPr marL="121920" marR="121920" marT="60960" marB="60960"/>
                </a:tc>
                <a:extLst>
                  <a:ext uri="{0D108BD9-81ED-4DB2-BD59-A6C34878D82A}">
                    <a16:rowId xmlns:a16="http://schemas.microsoft.com/office/drawing/2014/main" val="10000"/>
                  </a:ext>
                </a:extLst>
              </a:tr>
              <a:tr h="1642904">
                <a:tc>
                  <a:txBody>
                    <a:bodyPr/>
                    <a:lstStyle/>
                    <a:p>
                      <a:r>
                        <a:rPr lang="en-US" sz="1800" b="0" i="0" dirty="0">
                          <a:solidFill>
                            <a:schemeClr val="tx1"/>
                          </a:solidFill>
                          <a:latin typeface="Helvetica Light" panose="020B0403020202020204" pitchFamily="34" charset="0"/>
                        </a:rPr>
                        <a:t>NOT</a:t>
                      </a:r>
                      <a:br>
                        <a:rPr lang="en-US" sz="1800" b="0" i="0" dirty="0">
                          <a:solidFill>
                            <a:schemeClr val="tx1"/>
                          </a:solidFill>
                          <a:latin typeface="Helvetica Light" panose="020B0403020202020204" pitchFamily="34" charset="0"/>
                        </a:rPr>
                      </a:br>
                      <a:r>
                        <a:rPr lang="en-US" sz="1800" b="0" i="0" dirty="0">
                          <a:solidFill>
                            <a:schemeClr val="tx1"/>
                          </a:solidFill>
                          <a:latin typeface="Helvetica Light" panose="020B0403020202020204" pitchFamily="34" charset="0"/>
                        </a:rPr>
                        <a:t>!=</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Bloom filters &amp; indexes are</a:t>
                      </a:r>
                      <a:r>
                        <a:rPr lang="en-US" sz="1800" b="0" i="0" baseline="0" dirty="0">
                          <a:solidFill>
                            <a:schemeClr val="tx1"/>
                          </a:solidFill>
                          <a:latin typeface="Helvetica Light" panose="020B0403020202020204" pitchFamily="34" charset="0"/>
                        </a:rPr>
                        <a:t> designed to quickly locate terms that exist</a:t>
                      </a:r>
                    </a:p>
                    <a:p>
                      <a:pPr marL="285750" indent="-285750">
                        <a:buFont typeface="Arial" charset="0"/>
                        <a:buChar char="•"/>
                      </a:pPr>
                      <a:r>
                        <a:rPr lang="en-US" sz="1800" b="0" i="0" baseline="0" dirty="0">
                          <a:solidFill>
                            <a:schemeClr val="tx1"/>
                          </a:solidFill>
                          <a:latin typeface="Helvetica Light" panose="020B0403020202020204" pitchFamily="34" charset="0"/>
                        </a:rPr>
                        <a:t>Searching for terms that don’t exist takes longer</a:t>
                      </a:r>
                      <a:endParaRPr lang="en-US" sz="1800" b="0" i="0" dirty="0">
                        <a:solidFill>
                          <a:schemeClr val="tx1"/>
                        </a:solidFill>
                        <a:latin typeface="Helvetica Light" panose="020B0403020202020204" pitchFamily="34" charset="0"/>
                      </a:endParaRP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Use the OR/AND</a:t>
                      </a:r>
                      <a:r>
                        <a:rPr lang="en-US" sz="1800" b="0" i="0" baseline="0" dirty="0">
                          <a:solidFill>
                            <a:schemeClr val="tx1"/>
                          </a:solidFill>
                          <a:latin typeface="Helvetica Light" panose="020B0403020202020204" pitchFamily="34" charset="0"/>
                        </a:rPr>
                        <a:t> operators</a:t>
                      </a:r>
                      <a:br>
                        <a:rPr lang="en-US" sz="1800" b="0" i="0" baseline="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(host=c OR host=d)</a:t>
                      </a:r>
                      <a:br>
                        <a:rPr lang="en-US" sz="1200" b="0" i="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(host=f AND host=h)</a:t>
                      </a:r>
                      <a:br>
                        <a:rPr lang="en-US" sz="1200" b="0" i="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vs.</a:t>
                      </a:r>
                      <a:br>
                        <a:rPr lang="en-US" sz="1200" b="0" i="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(host!=a host!=b)</a:t>
                      </a:r>
                      <a:br>
                        <a:rPr lang="en-US" sz="1200" b="0" i="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NOT host=a</a:t>
                      </a:r>
                      <a:r>
                        <a:rPr lang="en-US" sz="1200" b="0" i="0" baseline="0" dirty="0">
                          <a:solidFill>
                            <a:schemeClr val="tx1"/>
                          </a:solidFill>
                          <a:latin typeface="Helvetica Light" panose="020B0403020202020204" pitchFamily="34" charset="0"/>
                        </a:rPr>
                        <a:t> </a:t>
                      </a:r>
                      <a:r>
                        <a:rPr lang="en-US" sz="1200" b="0" i="0" dirty="0">
                          <a:solidFill>
                            <a:schemeClr val="tx1"/>
                          </a:solidFill>
                          <a:latin typeface="Helvetica Light" panose="020B0403020202020204" pitchFamily="34" charset="0"/>
                        </a:rPr>
                        <a:t>host=b</a:t>
                      </a:r>
                    </a:p>
                  </a:txBody>
                  <a:tcPr marL="121920" marR="121920" marT="60960" marB="60960"/>
                </a:tc>
                <a:extLst>
                  <a:ext uri="{0D108BD9-81ED-4DB2-BD59-A6C34878D82A}">
                    <a16:rowId xmlns:a16="http://schemas.microsoft.com/office/drawing/2014/main" val="10001"/>
                  </a:ext>
                </a:extLst>
              </a:tr>
              <a:tr h="1256338">
                <a:tc>
                  <a:txBody>
                    <a:bodyPr/>
                    <a:lstStyle/>
                    <a:p>
                      <a:r>
                        <a:rPr lang="en-US" sz="1800" b="0" i="0" dirty="0">
                          <a:solidFill>
                            <a:schemeClr val="tx1"/>
                          </a:solidFill>
                          <a:latin typeface="Helvetica Light" panose="020B0403020202020204" pitchFamily="34" charset="0"/>
                        </a:rPr>
                        <a:t>Verbose Search Mode</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Verbose search mode causes full event data to be sent to the search head, even</a:t>
                      </a:r>
                      <a:r>
                        <a:rPr lang="en-US" sz="1800" b="0" i="0" baseline="0" dirty="0">
                          <a:solidFill>
                            <a:schemeClr val="tx1"/>
                          </a:solidFill>
                          <a:latin typeface="Helvetica Light" panose="020B0403020202020204" pitchFamily="34" charset="0"/>
                        </a:rPr>
                        <a:t> if it isn’t needed</a:t>
                      </a:r>
                      <a:endParaRPr lang="en-US" sz="1800" b="0" i="0" dirty="0">
                        <a:solidFill>
                          <a:schemeClr val="tx1"/>
                        </a:solidFill>
                        <a:latin typeface="Helvetica Light" panose="020B0403020202020204" pitchFamily="34" charset="0"/>
                      </a:endParaRP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Use Smart Mode or Fast Mode</a:t>
                      </a:r>
                    </a:p>
                  </a:txBody>
                  <a:tcPr marL="121920" marR="121920" marT="60960" marB="60960"/>
                </a:tc>
                <a:extLst>
                  <a:ext uri="{0D108BD9-81ED-4DB2-BD59-A6C34878D82A}">
                    <a16:rowId xmlns:a16="http://schemas.microsoft.com/office/drawing/2014/main" val="10002"/>
                  </a:ext>
                </a:extLst>
              </a:tr>
              <a:tr h="1836187">
                <a:tc>
                  <a:txBody>
                    <a:bodyPr/>
                    <a:lstStyle/>
                    <a:p>
                      <a:r>
                        <a:rPr lang="en-US" sz="1800" b="0" i="0" dirty="0">
                          <a:solidFill>
                            <a:schemeClr val="tx1"/>
                          </a:solidFill>
                          <a:latin typeface="Helvetica Light" panose="020B0403020202020204" pitchFamily="34" charset="0"/>
                        </a:rPr>
                        <a:t>Real-time Searches</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RT Searches put an increased load</a:t>
                      </a:r>
                      <a:r>
                        <a:rPr lang="en-US" sz="1800" b="0" i="0" baseline="0" dirty="0">
                          <a:solidFill>
                            <a:schemeClr val="tx1"/>
                          </a:solidFill>
                          <a:latin typeface="Helvetica Light" panose="020B0403020202020204" pitchFamily="34" charset="0"/>
                        </a:rPr>
                        <a:t> on search head and indexers</a:t>
                      </a:r>
                    </a:p>
                    <a:p>
                      <a:pPr marL="285750" indent="-285750">
                        <a:buFont typeface="Arial" charset="0"/>
                        <a:buChar char="•"/>
                      </a:pPr>
                      <a:r>
                        <a:rPr lang="en-US" sz="1800" b="0" i="0" baseline="0" dirty="0">
                          <a:solidFill>
                            <a:schemeClr val="tx1"/>
                          </a:solidFill>
                          <a:latin typeface="Helvetica Light" panose="020B0403020202020204" pitchFamily="34" charset="0"/>
                        </a:rPr>
                        <a:t>The same effect can typically be accomplished with a 1 min. or 5 min. scheduled search</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Use a scheduled search that occurs</a:t>
                      </a:r>
                      <a:r>
                        <a:rPr lang="en-US" sz="1800" b="0" i="0" baseline="0" dirty="0">
                          <a:solidFill>
                            <a:schemeClr val="tx1"/>
                          </a:solidFill>
                          <a:latin typeface="Helvetica Light" panose="020B0403020202020204" pitchFamily="34" charset="0"/>
                        </a:rPr>
                        <a:t> more frequently</a:t>
                      </a:r>
                    </a:p>
                    <a:p>
                      <a:pPr marL="285750" marR="0" indent="-285750" algn="l" defTabSz="816334" rtl="0" eaLnBrk="1" fontAlgn="auto" latinLnBrk="0" hangingPunct="1">
                        <a:lnSpc>
                          <a:spcPct val="100000"/>
                        </a:lnSpc>
                        <a:spcBef>
                          <a:spcPts val="0"/>
                        </a:spcBef>
                        <a:spcAft>
                          <a:spcPts val="0"/>
                        </a:spcAft>
                        <a:buClrTx/>
                        <a:buSzTx/>
                        <a:buFont typeface="Arial" charset="0"/>
                        <a:buChar char="•"/>
                        <a:tabLst/>
                        <a:defRPr/>
                      </a:pPr>
                      <a:r>
                        <a:rPr lang="en-US" sz="1800" b="0" i="0" dirty="0">
                          <a:solidFill>
                            <a:schemeClr val="tx1"/>
                          </a:solidFill>
                          <a:latin typeface="Helvetica Light" panose="020B0403020202020204" pitchFamily="34" charset="0"/>
                        </a:rPr>
                        <a:t>Use Indexed-</a:t>
                      </a:r>
                      <a:r>
                        <a:rPr lang="en-US" sz="1800" b="0" i="0" dirty="0" err="1">
                          <a:solidFill>
                            <a:schemeClr val="tx1"/>
                          </a:solidFill>
                          <a:latin typeface="Helvetica Light" panose="020B0403020202020204" pitchFamily="34" charset="0"/>
                        </a:rPr>
                        <a:t>Realtime</a:t>
                      </a:r>
                      <a:r>
                        <a:rPr lang="en-US" sz="1800" b="0" i="0" baseline="0" dirty="0">
                          <a:solidFill>
                            <a:schemeClr val="tx1"/>
                          </a:solidFill>
                          <a:latin typeface="Helvetica Light" panose="020B0403020202020204" pitchFamily="34" charset="0"/>
                        </a:rPr>
                        <a:t> searches</a:t>
                      </a:r>
                      <a:br>
                        <a:rPr lang="en-US" sz="1800" b="0" i="0" baseline="0" dirty="0">
                          <a:solidFill>
                            <a:schemeClr val="tx1"/>
                          </a:solidFill>
                          <a:latin typeface="Helvetica Light" panose="020B0403020202020204" pitchFamily="34" charset="0"/>
                        </a:rPr>
                      </a:br>
                      <a:r>
                        <a:rPr lang="en-US" sz="1200" b="0" i="0" dirty="0">
                          <a:solidFill>
                            <a:schemeClr val="tx1"/>
                          </a:solidFill>
                          <a:latin typeface="Helvetica Light" panose="020B0403020202020204" pitchFamily="34" charset="0"/>
                        </a:rPr>
                        <a:t>(Set</a:t>
                      </a:r>
                      <a:r>
                        <a:rPr lang="en-US" sz="1200" b="0" i="0" baseline="0" dirty="0">
                          <a:solidFill>
                            <a:schemeClr val="tx1"/>
                          </a:solidFill>
                          <a:latin typeface="Helvetica Light" panose="020B0403020202020204" pitchFamily="34" charset="0"/>
                        </a:rPr>
                        <a:t> by Splunk </a:t>
                      </a:r>
                      <a:r>
                        <a:rPr lang="en-US" sz="1200" b="0" i="0" dirty="0">
                          <a:solidFill>
                            <a:schemeClr val="tx1"/>
                          </a:solidFill>
                          <a:latin typeface="Helvetica Light" panose="020B0403020202020204" pitchFamily="34" charset="0"/>
                        </a:rPr>
                        <a:t>admin)</a:t>
                      </a: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577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0" tIns="0" rIns="0" bIns="0" rtlCol="0" anchor="b" anchorCtr="0">
            <a:noAutofit/>
          </a:bodyPr>
          <a:lstStyle/>
          <a:p>
            <a:r>
              <a:rPr lang="en-US" b="0" dirty="0">
                <a:solidFill>
                  <a:schemeClr val="tx1"/>
                </a:solidFill>
                <a:latin typeface="Helvetica Light" panose="020B0403020202020204" pitchFamily="34" charset="0"/>
              </a:rPr>
              <a:t>Search Tips</a:t>
            </a:r>
          </a:p>
        </p:txBody>
      </p:sp>
      <p:graphicFrame>
        <p:nvGraphicFramePr>
          <p:cNvPr id="13" name="Table 12"/>
          <p:cNvGraphicFramePr>
            <a:graphicFrameLocks noGrp="1"/>
          </p:cNvGraphicFramePr>
          <p:nvPr/>
        </p:nvGraphicFramePr>
        <p:xfrm>
          <a:off x="581248" y="921128"/>
          <a:ext cx="11029503" cy="5160816"/>
        </p:xfrm>
        <a:graphic>
          <a:graphicData uri="http://schemas.openxmlformats.org/drawingml/2006/table">
            <a:tbl>
              <a:tblPr firstRow="1" bandRow="1">
                <a:tableStyleId>{21E4AEA4-8DFA-4A89-87EB-49C32662AFE0}</a:tableStyleId>
              </a:tblPr>
              <a:tblGrid>
                <a:gridCol w="2061592">
                  <a:extLst>
                    <a:ext uri="{9D8B030D-6E8A-4147-A177-3AD203B41FA5}">
                      <a16:colId xmlns:a16="http://schemas.microsoft.com/office/drawing/2014/main" val="20000"/>
                    </a:ext>
                  </a:extLst>
                </a:gridCol>
                <a:gridCol w="4785774">
                  <a:extLst>
                    <a:ext uri="{9D8B030D-6E8A-4147-A177-3AD203B41FA5}">
                      <a16:colId xmlns:a16="http://schemas.microsoft.com/office/drawing/2014/main" val="20001"/>
                    </a:ext>
                  </a:extLst>
                </a:gridCol>
                <a:gridCol w="4182137">
                  <a:extLst>
                    <a:ext uri="{9D8B030D-6E8A-4147-A177-3AD203B41FA5}">
                      <a16:colId xmlns:a16="http://schemas.microsoft.com/office/drawing/2014/main" val="20002"/>
                    </a:ext>
                  </a:extLst>
                </a:gridCol>
              </a:tblGrid>
              <a:tr h="418134">
                <a:tc>
                  <a:txBody>
                    <a:bodyPr/>
                    <a:lstStyle/>
                    <a:p>
                      <a:r>
                        <a:rPr lang="en-US" sz="1800" b="0" i="0" dirty="0">
                          <a:solidFill>
                            <a:schemeClr val="tx1"/>
                          </a:solidFill>
                          <a:latin typeface="Helvetica Light" panose="020B0403020202020204" pitchFamily="34" charset="0"/>
                        </a:rPr>
                        <a:t>Avoid</a:t>
                      </a:r>
                    </a:p>
                  </a:txBody>
                  <a:tcPr marL="121920" marR="121920" marT="60960" marB="60960"/>
                </a:tc>
                <a:tc>
                  <a:txBody>
                    <a:bodyPr/>
                    <a:lstStyle/>
                    <a:p>
                      <a:r>
                        <a:rPr lang="en-US" sz="1800" b="0" i="0" dirty="0">
                          <a:solidFill>
                            <a:schemeClr val="tx1"/>
                          </a:solidFill>
                          <a:latin typeface="Helvetica Light" panose="020B0403020202020204" pitchFamily="34" charset="0"/>
                        </a:rPr>
                        <a:t>Explanation</a:t>
                      </a:r>
                    </a:p>
                  </a:txBody>
                  <a:tcPr marL="121920" marR="121920" marT="60960" marB="60960"/>
                </a:tc>
                <a:tc>
                  <a:txBody>
                    <a:bodyPr/>
                    <a:lstStyle/>
                    <a:p>
                      <a:r>
                        <a:rPr lang="en-US" sz="1800" b="0" i="0" dirty="0">
                          <a:solidFill>
                            <a:schemeClr val="tx1"/>
                          </a:solidFill>
                          <a:latin typeface="Helvetica Light" panose="020B0403020202020204" pitchFamily="34" charset="0"/>
                        </a:rPr>
                        <a:t>Suggested Alternative</a:t>
                      </a:r>
                    </a:p>
                  </a:txBody>
                  <a:tcPr marL="121920" marR="121920" marT="60960" marB="60960"/>
                </a:tc>
                <a:extLst>
                  <a:ext uri="{0D108BD9-81ED-4DB2-BD59-A6C34878D82A}">
                    <a16:rowId xmlns:a16="http://schemas.microsoft.com/office/drawing/2014/main" val="10000"/>
                  </a:ext>
                </a:extLst>
              </a:tr>
              <a:tr h="1340323">
                <a:tc>
                  <a:txBody>
                    <a:bodyPr/>
                    <a:lstStyle/>
                    <a:p>
                      <a:pPr marL="0" marR="0" indent="0" algn="l" defTabSz="816334"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Helvetica Light" panose="020B0403020202020204" pitchFamily="34" charset="0"/>
                        </a:rPr>
                        <a:t>Transaction</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Not distributed</a:t>
                      </a:r>
                      <a:r>
                        <a:rPr lang="en-US" sz="1800" b="0" i="0" baseline="0" dirty="0">
                          <a:solidFill>
                            <a:schemeClr val="tx1"/>
                          </a:solidFill>
                          <a:latin typeface="Helvetica Light" panose="020B0403020202020204" pitchFamily="34" charset="0"/>
                        </a:rPr>
                        <a:t> to indexers</a:t>
                      </a:r>
                    </a:p>
                    <a:p>
                      <a:pPr marL="285750" indent="-285750">
                        <a:buFont typeface="Arial" charset="0"/>
                        <a:buChar char="•"/>
                      </a:pPr>
                      <a:r>
                        <a:rPr lang="en-US" sz="1800" b="0" i="0" dirty="0">
                          <a:solidFill>
                            <a:schemeClr val="tx1"/>
                          </a:solidFill>
                          <a:latin typeface="Helvetica Light" panose="020B0403020202020204" pitchFamily="34" charset="0"/>
                        </a:rPr>
                        <a:t>Typically only needed if using additional parameters (</a:t>
                      </a:r>
                      <a:r>
                        <a:rPr lang="en-US" sz="1800" b="0" i="0" dirty="0" err="1">
                          <a:solidFill>
                            <a:schemeClr val="tx1"/>
                          </a:solidFill>
                          <a:latin typeface="Helvetica Light" panose="020B0403020202020204" pitchFamily="34" charset="0"/>
                        </a:rPr>
                        <a:t>maxSpan</a:t>
                      </a:r>
                      <a:r>
                        <a:rPr lang="en-US" sz="1800" b="0" i="0" dirty="0">
                          <a:solidFill>
                            <a:schemeClr val="tx1"/>
                          </a:solidFill>
                          <a:latin typeface="Helvetica Light" panose="020B0403020202020204" pitchFamily="34" charset="0"/>
                        </a:rPr>
                        <a:t>,</a:t>
                      </a:r>
                      <a:r>
                        <a:rPr lang="en-US" sz="1800" b="0" i="0" baseline="0" dirty="0">
                          <a:solidFill>
                            <a:schemeClr val="tx1"/>
                          </a:solidFill>
                          <a:latin typeface="Helvetica Light" panose="020B0403020202020204" pitchFamily="34" charset="0"/>
                        </a:rPr>
                        <a:t> </a:t>
                      </a:r>
                      <a:r>
                        <a:rPr lang="en-US" sz="1800" b="0" i="0" baseline="0" dirty="0" err="1">
                          <a:solidFill>
                            <a:schemeClr val="tx1"/>
                          </a:solidFill>
                          <a:latin typeface="Helvetica Light" panose="020B0403020202020204" pitchFamily="34" charset="0"/>
                        </a:rPr>
                        <a:t>startsWith</a:t>
                      </a:r>
                      <a:r>
                        <a:rPr lang="en-US" sz="1800" b="0" i="0" baseline="0" dirty="0">
                          <a:solidFill>
                            <a:schemeClr val="tx1"/>
                          </a:solidFill>
                          <a:latin typeface="Helvetica Light" panose="020B0403020202020204" pitchFamily="34" charset="0"/>
                        </a:rPr>
                        <a:t>, </a:t>
                      </a:r>
                      <a:r>
                        <a:rPr lang="en-US" sz="1800" b="0" i="0" baseline="0" dirty="0" err="1">
                          <a:solidFill>
                            <a:schemeClr val="tx1"/>
                          </a:solidFill>
                          <a:latin typeface="Helvetica Light" panose="020B0403020202020204" pitchFamily="34" charset="0"/>
                        </a:rPr>
                        <a:t>etc</a:t>
                      </a:r>
                      <a:r>
                        <a:rPr lang="is-IS" sz="1800" b="0" i="0" baseline="0" dirty="0">
                          <a:solidFill>
                            <a:schemeClr val="tx1"/>
                          </a:solidFill>
                          <a:latin typeface="Helvetica Light" panose="020B0403020202020204" pitchFamily="34" charset="0"/>
                        </a:rPr>
                        <a:t>…)</a:t>
                      </a:r>
                      <a:endParaRPr lang="en-US" sz="1800" b="0" i="0" dirty="0">
                        <a:solidFill>
                          <a:schemeClr val="tx1"/>
                        </a:solidFill>
                        <a:latin typeface="Helvetica Light" panose="020B0403020202020204" pitchFamily="34" charset="0"/>
                      </a:endParaRPr>
                    </a:p>
                  </a:txBody>
                  <a:tcPr marL="121920" marR="121920" marT="60960" marB="60960"/>
                </a:tc>
                <a:tc>
                  <a:txBody>
                    <a:bodyPr/>
                    <a:lstStyle/>
                    <a:p>
                      <a:pPr marL="285750" marR="0" indent="-285750" algn="l" defTabSz="816334" rtl="0" eaLnBrk="1" fontAlgn="auto" latinLnBrk="0" hangingPunct="1">
                        <a:lnSpc>
                          <a:spcPct val="100000"/>
                        </a:lnSpc>
                        <a:spcBef>
                          <a:spcPts val="0"/>
                        </a:spcBef>
                        <a:spcAft>
                          <a:spcPts val="0"/>
                        </a:spcAft>
                        <a:buClrTx/>
                        <a:buSzTx/>
                        <a:buFont typeface="Arial" charset="0"/>
                        <a:buChar char="•"/>
                        <a:tabLst/>
                        <a:defRPr/>
                      </a:pPr>
                      <a:r>
                        <a:rPr lang="en-US" sz="1800" b="0" i="0" dirty="0">
                          <a:solidFill>
                            <a:schemeClr val="tx1"/>
                          </a:solidFill>
                          <a:latin typeface="Helvetica Light" panose="020B0403020202020204" pitchFamily="34" charset="0"/>
                        </a:rPr>
                        <a:t>Use the stats command to link events</a:t>
                      </a:r>
                      <a:r>
                        <a:rPr lang="en-US" sz="1800" b="0" i="0" baseline="0" dirty="0">
                          <a:solidFill>
                            <a:schemeClr val="tx1"/>
                          </a:solidFill>
                          <a:latin typeface="Helvetica Light" panose="020B0403020202020204" pitchFamily="34" charset="0"/>
                        </a:rPr>
                        <a:t> where possible</a:t>
                      </a:r>
                      <a:endParaRPr lang="en-US" sz="1800" b="0" i="0" dirty="0">
                        <a:solidFill>
                          <a:schemeClr val="tx1"/>
                        </a:solidFill>
                        <a:latin typeface="Helvetica Light" panose="020B0403020202020204" pitchFamily="34" charset="0"/>
                      </a:endParaRPr>
                    </a:p>
                  </a:txBody>
                  <a:tcPr marL="121920" marR="121920" marT="60960" marB="60960"/>
                </a:tc>
                <a:extLst>
                  <a:ext uri="{0D108BD9-81ED-4DB2-BD59-A6C34878D82A}">
                    <a16:rowId xmlns:a16="http://schemas.microsoft.com/office/drawing/2014/main" val="10001"/>
                  </a:ext>
                </a:extLst>
              </a:tr>
              <a:tr h="1340323">
                <a:tc>
                  <a:txBody>
                    <a:bodyPr/>
                    <a:lstStyle/>
                    <a:p>
                      <a:r>
                        <a:rPr lang="en-US" sz="1800" b="0" i="0" dirty="0">
                          <a:solidFill>
                            <a:schemeClr val="tx1"/>
                          </a:solidFill>
                          <a:latin typeface="Helvetica Light" panose="020B0403020202020204" pitchFamily="34" charset="0"/>
                        </a:rPr>
                        <a:t>Joins/Sub-searches</a:t>
                      </a:r>
                    </a:p>
                  </a:txBody>
                  <a:tcPr marL="121920" marR="121920" marT="60960" marB="60960"/>
                </a:tc>
                <a:tc>
                  <a:txBody>
                    <a:bodyPr/>
                    <a:lstStyle/>
                    <a:p>
                      <a:pPr marL="285750" indent="-285750">
                        <a:buFont typeface="Arial" charset="0"/>
                        <a:buChar char="•"/>
                      </a:pPr>
                      <a:r>
                        <a:rPr lang="en-US" sz="1800" b="0" i="0" baseline="0" dirty="0">
                          <a:solidFill>
                            <a:schemeClr val="tx1"/>
                          </a:solidFill>
                          <a:latin typeface="Helvetica Light" panose="020B0403020202020204" pitchFamily="34" charset="0"/>
                        </a:rPr>
                        <a:t>Joins can be  used to link events by a common field value, but this is an intensive search command</a:t>
                      </a:r>
                      <a:endParaRPr lang="en-US" sz="1800" b="0" i="0" dirty="0">
                        <a:solidFill>
                          <a:schemeClr val="tx1"/>
                        </a:solidFill>
                        <a:latin typeface="Helvetica Light" panose="020B0403020202020204" pitchFamily="34" charset="0"/>
                      </a:endParaRP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Use the stats (preferred) or transaction command to link events</a:t>
                      </a:r>
                    </a:p>
                  </a:txBody>
                  <a:tcPr marL="121920" marR="121920" marT="60960" marB="60960"/>
                </a:tc>
                <a:extLst>
                  <a:ext uri="{0D108BD9-81ED-4DB2-BD59-A6C34878D82A}">
                    <a16:rowId xmlns:a16="http://schemas.microsoft.com/office/drawing/2014/main" val="10002"/>
                  </a:ext>
                </a:extLst>
              </a:tr>
              <a:tr h="2062036">
                <a:tc>
                  <a:txBody>
                    <a:bodyPr/>
                    <a:lstStyle/>
                    <a:p>
                      <a:r>
                        <a:rPr lang="en-US" sz="1800" b="0" i="0" dirty="0">
                          <a:solidFill>
                            <a:schemeClr val="tx1"/>
                          </a:solidFill>
                          <a:latin typeface="Helvetica Light" panose="020B0403020202020204" pitchFamily="34" charset="0"/>
                        </a:rPr>
                        <a:t>Search after first |</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Filtering search results using a second “| search” command in</a:t>
                      </a:r>
                      <a:r>
                        <a:rPr lang="en-US" sz="1800" b="0" i="0" baseline="0" dirty="0">
                          <a:solidFill>
                            <a:schemeClr val="tx1"/>
                          </a:solidFill>
                          <a:latin typeface="Helvetica Light" panose="020B0403020202020204" pitchFamily="34" charset="0"/>
                        </a:rPr>
                        <a:t> your query </a:t>
                      </a:r>
                      <a:r>
                        <a:rPr lang="en-US" sz="1800" b="0" i="0" dirty="0">
                          <a:solidFill>
                            <a:schemeClr val="tx1"/>
                          </a:solidFill>
                          <a:latin typeface="Helvetica Light" panose="020B0403020202020204" pitchFamily="34" charset="0"/>
                        </a:rPr>
                        <a:t>is inefficient</a:t>
                      </a:r>
                    </a:p>
                  </a:txBody>
                  <a:tcPr marL="121920" marR="121920" marT="60960" marB="60960"/>
                </a:tc>
                <a:tc>
                  <a:txBody>
                    <a:bodyPr/>
                    <a:lstStyle/>
                    <a:p>
                      <a:pPr marL="285750" indent="-285750">
                        <a:buFont typeface="Arial" charset="0"/>
                        <a:buChar char="•"/>
                      </a:pPr>
                      <a:r>
                        <a:rPr lang="en-US" sz="1800" b="0" i="0" dirty="0">
                          <a:solidFill>
                            <a:schemeClr val="tx1"/>
                          </a:solidFill>
                          <a:latin typeface="Helvetica Light" panose="020B0403020202020204" pitchFamily="34" charset="0"/>
                        </a:rPr>
                        <a:t>As much as possible, add</a:t>
                      </a:r>
                      <a:r>
                        <a:rPr lang="en-US" sz="1800" b="0" i="0" baseline="0" dirty="0">
                          <a:solidFill>
                            <a:schemeClr val="tx1"/>
                          </a:solidFill>
                          <a:latin typeface="Helvetica Light" panose="020B0403020202020204" pitchFamily="34" charset="0"/>
                        </a:rPr>
                        <a:t> all filtering criteria before the </a:t>
                      </a:r>
                      <a:br>
                        <a:rPr lang="en-US" sz="1800" b="0" i="0" baseline="0" dirty="0">
                          <a:solidFill>
                            <a:schemeClr val="tx1"/>
                          </a:solidFill>
                          <a:latin typeface="Helvetica Light" panose="020B0403020202020204" pitchFamily="34" charset="0"/>
                        </a:rPr>
                      </a:br>
                      <a:r>
                        <a:rPr lang="en-US" sz="1800" b="0" i="0" baseline="0" dirty="0">
                          <a:solidFill>
                            <a:schemeClr val="tx1"/>
                          </a:solidFill>
                          <a:latin typeface="Helvetica Light" panose="020B0403020202020204" pitchFamily="34" charset="0"/>
                        </a:rPr>
                        <a:t>first |</a:t>
                      </a:r>
                      <a:br>
                        <a:rPr lang="en-US" sz="1800" b="0" i="0" baseline="0" dirty="0">
                          <a:solidFill>
                            <a:schemeClr val="tx1"/>
                          </a:solidFill>
                          <a:latin typeface="Helvetica Light" panose="020B0403020202020204" pitchFamily="34" charset="0"/>
                        </a:rPr>
                      </a:br>
                      <a:r>
                        <a:rPr lang="en-US" sz="1600" b="0" i="0" baseline="0" dirty="0">
                          <a:solidFill>
                            <a:schemeClr val="tx1"/>
                          </a:solidFill>
                          <a:latin typeface="Helvetica Light" panose="020B0403020202020204" pitchFamily="34" charset="0"/>
                        </a:rPr>
                        <a:t>i.e.: &gt;</a:t>
                      </a:r>
                      <a:r>
                        <a:rPr lang="en-US" sz="1200" b="0" i="0" baseline="0" dirty="0">
                          <a:solidFill>
                            <a:schemeClr val="tx1"/>
                          </a:solidFill>
                          <a:latin typeface="Helvetica Light" panose="020B0403020202020204" pitchFamily="34" charset="0"/>
                        </a:rPr>
                        <a:t>index=main foo bar</a:t>
                      </a:r>
                      <a:br>
                        <a:rPr lang="en-US" sz="1600" b="0" i="0" baseline="0" dirty="0">
                          <a:solidFill>
                            <a:schemeClr val="tx1"/>
                          </a:solidFill>
                          <a:latin typeface="Helvetica Light" panose="020B0403020202020204" pitchFamily="34" charset="0"/>
                        </a:rPr>
                      </a:br>
                      <a:r>
                        <a:rPr lang="en-US" sz="1600" b="0" i="0" baseline="0" dirty="0">
                          <a:solidFill>
                            <a:schemeClr val="tx1"/>
                          </a:solidFill>
                          <a:latin typeface="Helvetica Light" panose="020B0403020202020204" pitchFamily="34" charset="0"/>
                        </a:rPr>
                        <a:t>vs. </a:t>
                      </a:r>
                      <a:br>
                        <a:rPr lang="en-US" sz="1600" b="0" i="0" baseline="0" dirty="0">
                          <a:solidFill>
                            <a:schemeClr val="tx1"/>
                          </a:solidFill>
                          <a:latin typeface="Helvetica Light" panose="020B0403020202020204" pitchFamily="34" charset="0"/>
                        </a:rPr>
                      </a:br>
                      <a:r>
                        <a:rPr lang="en-US" sz="1600" b="0" i="0" baseline="0" dirty="0">
                          <a:solidFill>
                            <a:schemeClr val="tx1"/>
                          </a:solidFill>
                          <a:latin typeface="Helvetica Light" panose="020B0403020202020204" pitchFamily="34" charset="0"/>
                        </a:rPr>
                        <a:t>&gt;</a:t>
                      </a:r>
                      <a:r>
                        <a:rPr lang="en-US" sz="1200" b="0" i="0" baseline="0" dirty="0">
                          <a:solidFill>
                            <a:schemeClr val="tx1"/>
                          </a:solidFill>
                          <a:latin typeface="Helvetica Light" panose="020B0403020202020204" pitchFamily="34" charset="0"/>
                        </a:rPr>
                        <a:t>index=main foo | search bar</a:t>
                      </a:r>
                      <a:endParaRPr lang="en-US" sz="1600" b="0" i="0" baseline="0" dirty="0">
                        <a:solidFill>
                          <a:schemeClr val="tx1"/>
                        </a:solidFill>
                        <a:latin typeface="Helvetica Light" panose="020B0403020202020204" pitchFamily="34" charset="0"/>
                        <a:ea typeface="Courier" charset="0"/>
                        <a:cs typeface="Courier" charset="0"/>
                      </a:endParaRP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1846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0" tIns="0" rIns="0" bIns="0" rtlCol="0" anchor="b" anchorCtr="0">
            <a:noAutofit/>
          </a:bodyPr>
          <a:lstStyle/>
          <a:p>
            <a:r>
              <a:rPr lang="en-US" b="0" dirty="0">
                <a:solidFill>
                  <a:schemeClr val="tx1"/>
                </a:solidFill>
                <a:latin typeface="Helvetica Light" panose="020B0403020202020204" pitchFamily="34" charset="0"/>
              </a:rPr>
              <a:t>Some useful SPLs…</a:t>
            </a:r>
          </a:p>
        </p:txBody>
      </p:sp>
      <p:graphicFrame>
        <p:nvGraphicFramePr>
          <p:cNvPr id="13" name="Table 12"/>
          <p:cNvGraphicFramePr>
            <a:graphicFrameLocks noGrp="1"/>
          </p:cNvGraphicFramePr>
          <p:nvPr/>
        </p:nvGraphicFramePr>
        <p:xfrm>
          <a:off x="456063" y="753981"/>
          <a:ext cx="11312640" cy="6488555"/>
        </p:xfrm>
        <a:graphic>
          <a:graphicData uri="http://schemas.openxmlformats.org/drawingml/2006/table">
            <a:tbl>
              <a:tblPr firstRow="1" bandRow="1">
                <a:tableStyleId>{21E4AEA4-8DFA-4A89-87EB-49C32662AFE0}</a:tableStyleId>
              </a:tblPr>
              <a:tblGrid>
                <a:gridCol w="1393983">
                  <a:extLst>
                    <a:ext uri="{9D8B030D-6E8A-4147-A177-3AD203B41FA5}">
                      <a16:colId xmlns:a16="http://schemas.microsoft.com/office/drawing/2014/main" val="20000"/>
                    </a:ext>
                  </a:extLst>
                </a:gridCol>
                <a:gridCol w="4246974">
                  <a:extLst>
                    <a:ext uri="{9D8B030D-6E8A-4147-A177-3AD203B41FA5}">
                      <a16:colId xmlns:a16="http://schemas.microsoft.com/office/drawing/2014/main" val="20001"/>
                    </a:ext>
                  </a:extLst>
                </a:gridCol>
                <a:gridCol w="5671683">
                  <a:extLst>
                    <a:ext uri="{9D8B030D-6E8A-4147-A177-3AD203B41FA5}">
                      <a16:colId xmlns:a16="http://schemas.microsoft.com/office/drawing/2014/main" val="20002"/>
                    </a:ext>
                  </a:extLst>
                </a:gridCol>
              </a:tblGrid>
              <a:tr h="401320">
                <a:tc>
                  <a:txBody>
                    <a:bodyPr/>
                    <a:lstStyle/>
                    <a:p>
                      <a:r>
                        <a:rPr lang="en-US" sz="1800" b="0" i="0" dirty="0">
                          <a:solidFill>
                            <a:schemeClr val="tx1"/>
                          </a:solidFill>
                          <a:latin typeface="Helvetica Light" panose="020B0403020202020204" pitchFamily="34" charset="0"/>
                        </a:rPr>
                        <a:t>SPL</a:t>
                      </a:r>
                    </a:p>
                  </a:txBody>
                  <a:tcPr marL="121920" marR="121920" marT="60960" marB="60960"/>
                </a:tc>
                <a:tc>
                  <a:txBody>
                    <a:bodyPr/>
                    <a:lstStyle/>
                    <a:p>
                      <a:r>
                        <a:rPr lang="en-US" sz="1800" b="0" i="0" dirty="0">
                          <a:solidFill>
                            <a:schemeClr val="tx1"/>
                          </a:solidFill>
                          <a:latin typeface="Helvetica Light" panose="020B0403020202020204" pitchFamily="34" charset="0"/>
                        </a:rPr>
                        <a:t>Explanation</a:t>
                      </a:r>
                    </a:p>
                  </a:txBody>
                  <a:tcPr marL="121920" marR="121920" marT="60960" marB="60960"/>
                </a:tc>
                <a:tc>
                  <a:txBody>
                    <a:bodyPr/>
                    <a:lstStyle/>
                    <a:p>
                      <a:r>
                        <a:rPr lang="en-US" sz="1800" b="0" i="0" dirty="0">
                          <a:solidFill>
                            <a:schemeClr val="tx1"/>
                          </a:solidFill>
                          <a:latin typeface="Helvetica Light" panose="020B0403020202020204" pitchFamily="34" charset="0"/>
                        </a:rPr>
                        <a:t>Example</a:t>
                      </a:r>
                    </a:p>
                  </a:txBody>
                  <a:tcPr marL="121920" marR="121920" marT="60960" marB="60960"/>
                </a:tc>
                <a:extLst>
                  <a:ext uri="{0D108BD9-81ED-4DB2-BD59-A6C34878D82A}">
                    <a16:rowId xmlns:a16="http://schemas.microsoft.com/office/drawing/2014/main" val="10000"/>
                  </a:ext>
                </a:extLst>
              </a:tr>
              <a:tr h="1087120">
                <a:tc>
                  <a:txBody>
                    <a:bodyPr/>
                    <a:lstStyle/>
                    <a:p>
                      <a:r>
                        <a:rPr lang="en-US" sz="1800" b="1" i="0" dirty="0" err="1">
                          <a:latin typeface="Helvetica Light" panose="020B0403020202020204" pitchFamily="34" charset="0"/>
                        </a:rPr>
                        <a:t>Subsearch</a:t>
                      </a:r>
                      <a:endParaRPr lang="en-US" sz="1800" b="1" i="0" dirty="0">
                        <a:latin typeface="Helvetica Light" panose="020B0403020202020204" pitchFamily="34" charset="0"/>
                      </a:endParaRPr>
                    </a:p>
                  </a:txBody>
                  <a:tcPr marL="121920" marR="121920" marT="60960" marB="60960"/>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dirty="0">
                          <a:solidFill>
                            <a:schemeClr val="tx1"/>
                          </a:solidFill>
                          <a:latin typeface="Helvetica Light" panose="020B0403020202020204" pitchFamily="34" charset="0"/>
                        </a:rPr>
                        <a:t>Parameterize one search, using the output of another search.</a:t>
                      </a:r>
                    </a:p>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dirty="0">
                          <a:solidFill>
                            <a:schemeClr val="tx1"/>
                          </a:solidFill>
                          <a:latin typeface="Helvetica Light" panose="020B0403020202020204" pitchFamily="34" charset="0"/>
                        </a:rPr>
                        <a:t>Use when parameter values change</a:t>
                      </a:r>
                    </a:p>
                  </a:txBody>
                  <a:tcPr marL="121920" marR="121920" marT="60960" marB="60960"/>
                </a:tc>
                <a:tc>
                  <a:txBody>
                    <a:bodyPr/>
                    <a:lstStyle/>
                    <a:p>
                      <a:pPr marL="0" indent="0">
                        <a:buFont typeface="Arial" charset="0"/>
                        <a:buNone/>
                      </a:pPr>
                      <a:r>
                        <a:rPr lang="en-US" sz="1700" b="0" i="0" dirty="0" err="1">
                          <a:solidFill>
                            <a:schemeClr val="tx1"/>
                          </a:solidFill>
                          <a:highlight>
                            <a:srgbClr val="00FF00"/>
                          </a:highlight>
                          <a:latin typeface="Helvetica Light" panose="020B0403020202020204" pitchFamily="34" charset="0"/>
                        </a:rPr>
                        <a:t>sourcetype</a:t>
                      </a:r>
                      <a:r>
                        <a:rPr lang="en-US" sz="1700" b="0" i="0" dirty="0">
                          <a:solidFill>
                            <a:schemeClr val="tx1"/>
                          </a:solidFill>
                          <a:highlight>
                            <a:srgbClr val="00FF00"/>
                          </a:highlight>
                          <a:latin typeface="Helvetica Light" panose="020B0403020202020204" pitchFamily="34" charset="0"/>
                        </a:rPr>
                        <a:t>=</a:t>
                      </a:r>
                      <a:r>
                        <a:rPr lang="en-US" sz="1700" b="0" i="0" dirty="0" err="1">
                          <a:solidFill>
                            <a:schemeClr val="tx1"/>
                          </a:solidFill>
                          <a:highlight>
                            <a:srgbClr val="00FF00"/>
                          </a:highlight>
                          <a:latin typeface="Helvetica Light" panose="020B0403020202020204" pitchFamily="34" charset="0"/>
                        </a:rPr>
                        <a:t>kepware</a:t>
                      </a:r>
                      <a:r>
                        <a:rPr lang="en-US" sz="1700" b="0" i="0" dirty="0">
                          <a:solidFill>
                            <a:schemeClr val="tx1"/>
                          </a:solidFill>
                          <a:latin typeface="Helvetica Light" panose="020B0403020202020204" pitchFamily="34" charset="0"/>
                        </a:rPr>
                        <a:t> </a:t>
                      </a:r>
                      <a:r>
                        <a:rPr lang="en-US" sz="1700" b="0" i="0" dirty="0">
                          <a:solidFill>
                            <a:schemeClr val="tx1"/>
                          </a:solidFill>
                          <a:highlight>
                            <a:srgbClr val="FFFF00"/>
                          </a:highlight>
                          <a:latin typeface="Helvetica Light" panose="020B0403020202020204" pitchFamily="34" charset="0"/>
                        </a:rPr>
                        <a:t>[search </a:t>
                      </a:r>
                      <a:r>
                        <a:rPr lang="en-US" sz="1700" b="0" i="0" dirty="0" err="1">
                          <a:solidFill>
                            <a:schemeClr val="tx1"/>
                          </a:solidFill>
                          <a:highlight>
                            <a:srgbClr val="FFFF00"/>
                          </a:highlight>
                          <a:latin typeface="Helvetica Light" panose="020B0403020202020204" pitchFamily="34" charset="0"/>
                        </a:rPr>
                        <a:t>sourcetype</a:t>
                      </a:r>
                      <a:r>
                        <a:rPr lang="en-US" sz="1700" b="0" i="0" dirty="0">
                          <a:solidFill>
                            <a:schemeClr val="tx1"/>
                          </a:solidFill>
                          <a:highlight>
                            <a:srgbClr val="FFFF00"/>
                          </a:highlight>
                          <a:latin typeface="Helvetica Light" panose="020B0403020202020204" pitchFamily="34" charset="0"/>
                        </a:rPr>
                        <a:t>=</a:t>
                      </a:r>
                      <a:r>
                        <a:rPr lang="en-US" sz="1700" b="0" i="0" dirty="0" err="1">
                          <a:solidFill>
                            <a:schemeClr val="tx1"/>
                          </a:solidFill>
                          <a:highlight>
                            <a:srgbClr val="FFFF00"/>
                          </a:highlight>
                          <a:latin typeface="Helvetica Light" panose="020B0403020202020204" pitchFamily="34" charset="0"/>
                        </a:rPr>
                        <a:t>kepware</a:t>
                      </a:r>
                      <a:r>
                        <a:rPr lang="en-US" sz="1700" b="0" i="0" dirty="0">
                          <a:solidFill>
                            <a:schemeClr val="tx1"/>
                          </a:solidFill>
                          <a:highlight>
                            <a:srgbClr val="FFFF00"/>
                          </a:highlight>
                          <a:latin typeface="Helvetica Light" panose="020B0403020202020204" pitchFamily="34" charset="0"/>
                        </a:rPr>
                        <a:t> earliest=-1h | top limit=1 host | fields + host]</a:t>
                      </a:r>
                    </a:p>
                    <a:p>
                      <a:pPr marL="342900" indent="-342900">
                        <a:buFont typeface="Arial" panose="020B0604020202020204" pitchFamily="34" charset="0"/>
                        <a:buChar char="•"/>
                      </a:pPr>
                      <a:r>
                        <a:rPr lang="en-US" sz="1500" b="0" i="0" dirty="0" err="1">
                          <a:solidFill>
                            <a:schemeClr val="tx1"/>
                          </a:solidFill>
                          <a:highlight>
                            <a:srgbClr val="FFFF00"/>
                          </a:highlight>
                          <a:latin typeface="Helvetica Light" panose="020B0403020202020204" pitchFamily="34" charset="0"/>
                        </a:rPr>
                        <a:t>Subsearch</a:t>
                      </a:r>
                      <a:r>
                        <a:rPr lang="en-US" sz="1500" b="0" i="0" dirty="0">
                          <a:solidFill>
                            <a:schemeClr val="tx1"/>
                          </a:solidFill>
                          <a:latin typeface="Helvetica Light" panose="020B0403020202020204" pitchFamily="34" charset="0"/>
                        </a:rPr>
                        <a:t> is executed first and provides parameter value.</a:t>
                      </a:r>
                    </a:p>
                    <a:p>
                      <a:pPr marL="342900" indent="-342900">
                        <a:buFont typeface="Arial" panose="020B0604020202020204" pitchFamily="34" charset="0"/>
                        <a:buChar char="•"/>
                      </a:pPr>
                      <a:r>
                        <a:rPr lang="en-US" sz="1500" b="0" i="0" dirty="0">
                          <a:solidFill>
                            <a:schemeClr val="tx1"/>
                          </a:solidFill>
                          <a:highlight>
                            <a:srgbClr val="00FF00"/>
                          </a:highlight>
                          <a:latin typeface="Helvetica Light" panose="020B0403020202020204" pitchFamily="34" charset="0"/>
                        </a:rPr>
                        <a:t>Main Search</a:t>
                      </a:r>
                      <a:r>
                        <a:rPr lang="en-US" sz="1500" b="0" i="0" dirty="0">
                          <a:solidFill>
                            <a:schemeClr val="tx1"/>
                          </a:solidFill>
                          <a:latin typeface="Helvetica Light" panose="020B0403020202020204" pitchFamily="34" charset="0"/>
                        </a:rPr>
                        <a:t> uses the parameter value.</a:t>
                      </a:r>
                    </a:p>
                  </a:txBody>
                  <a:tcPr marL="121920" marR="121920" marT="60960" marB="60960"/>
                </a:tc>
                <a:extLst>
                  <a:ext uri="{0D108BD9-81ED-4DB2-BD59-A6C34878D82A}">
                    <a16:rowId xmlns:a16="http://schemas.microsoft.com/office/drawing/2014/main" val="10001"/>
                  </a:ext>
                </a:extLst>
              </a:tr>
              <a:tr h="1137920">
                <a:tc>
                  <a:txBody>
                    <a:bodyPr/>
                    <a:lstStyle/>
                    <a:p>
                      <a:r>
                        <a:rPr lang="en-US" sz="1800" b="1" i="0" dirty="0">
                          <a:solidFill>
                            <a:schemeClr val="tx1"/>
                          </a:solidFill>
                          <a:latin typeface="Helvetica Light" panose="020B0403020202020204" pitchFamily="34" charset="0"/>
                        </a:rPr>
                        <a:t>join</a:t>
                      </a:r>
                    </a:p>
                  </a:txBody>
                  <a:tcPr marL="121920" marR="121920" marT="60960" marB="60960"/>
                </a:tc>
                <a:tc>
                  <a:txBody>
                    <a:bodyPr/>
                    <a:lstStyle/>
                    <a:p>
                      <a:pPr marL="285750" indent="-285750">
                        <a:buFont typeface="Arial" charset="0"/>
                        <a:buChar char="•"/>
                      </a:pPr>
                      <a:r>
                        <a:rPr lang="en-US" sz="1700" b="0" i="0" baseline="0" dirty="0">
                          <a:solidFill>
                            <a:schemeClr val="tx1"/>
                          </a:solidFill>
                          <a:latin typeface="Helvetica Light" panose="020B0403020202020204" pitchFamily="34" charset="0"/>
                        </a:rPr>
                        <a:t>Join will combine the results of a </a:t>
                      </a:r>
                      <a:r>
                        <a:rPr lang="en-US" sz="1700" b="0" i="0" baseline="0" dirty="0" err="1">
                          <a:solidFill>
                            <a:schemeClr val="tx1"/>
                          </a:solidFill>
                          <a:latin typeface="Helvetica Light" panose="020B0403020202020204" pitchFamily="34" charset="0"/>
                        </a:rPr>
                        <a:t>subsearch</a:t>
                      </a:r>
                      <a:r>
                        <a:rPr lang="en-US" sz="1700" b="0" i="0" baseline="0" dirty="0">
                          <a:solidFill>
                            <a:schemeClr val="tx1"/>
                          </a:solidFill>
                          <a:latin typeface="Helvetica Light" panose="020B0403020202020204" pitchFamily="34" charset="0"/>
                        </a:rPr>
                        <a:t> with results of a main search</a:t>
                      </a:r>
                    </a:p>
                    <a:p>
                      <a:pPr marL="285750" indent="-285750">
                        <a:buFont typeface="Arial" charset="0"/>
                        <a:buChar char="•"/>
                      </a:pPr>
                      <a:r>
                        <a:rPr lang="en-US" sz="1700" b="0" i="0" baseline="0" dirty="0">
                          <a:solidFill>
                            <a:schemeClr val="tx1"/>
                          </a:solidFill>
                          <a:latin typeface="Helvetica Light" panose="020B0403020202020204" pitchFamily="34" charset="0"/>
                        </a:rPr>
                        <a:t>Limits are imposed on </a:t>
                      </a:r>
                      <a:r>
                        <a:rPr lang="en-US" sz="1700" b="0" i="0" baseline="0" dirty="0" err="1">
                          <a:solidFill>
                            <a:schemeClr val="tx1"/>
                          </a:solidFill>
                          <a:latin typeface="Helvetica Light" panose="020B0403020202020204" pitchFamily="34" charset="0"/>
                        </a:rPr>
                        <a:t>subsearch</a:t>
                      </a:r>
                      <a:r>
                        <a:rPr lang="en-US" sz="1700" b="0" i="0" baseline="0" dirty="0">
                          <a:solidFill>
                            <a:schemeClr val="tx1"/>
                          </a:solidFill>
                          <a:latin typeface="Helvetica Light" panose="020B0403020202020204" pitchFamily="34" charset="0"/>
                        </a:rPr>
                        <a:t> # of returned results &amp; time</a:t>
                      </a:r>
                    </a:p>
                  </a:txBody>
                  <a:tcPr marL="121920" marR="121920" marT="60960" marB="60960"/>
                </a:tc>
                <a:tc>
                  <a:txBody>
                    <a:bodyPr/>
                    <a:lstStyle/>
                    <a:p>
                      <a:pPr marL="0" indent="0">
                        <a:buFont typeface="Arial" charset="0"/>
                        <a:buNone/>
                      </a:pPr>
                      <a:r>
                        <a:rPr lang="en-US" sz="1700" b="0" i="0" dirty="0">
                          <a:solidFill>
                            <a:schemeClr val="tx1"/>
                          </a:solidFill>
                          <a:latin typeface="Helvetica Light" panose="020B0403020202020204" pitchFamily="34" charset="0"/>
                        </a:rPr>
                        <a:t>... | join </a:t>
                      </a:r>
                      <a:r>
                        <a:rPr lang="en-US" sz="1700" b="0" i="0" dirty="0" err="1">
                          <a:solidFill>
                            <a:schemeClr val="tx1"/>
                          </a:solidFill>
                          <a:latin typeface="Helvetica Light" panose="020B0403020202020204" pitchFamily="34" charset="0"/>
                        </a:rPr>
                        <a:t>product_id</a:t>
                      </a:r>
                      <a:r>
                        <a:rPr lang="en-US" sz="1700" b="0" i="0" dirty="0">
                          <a:solidFill>
                            <a:schemeClr val="tx1"/>
                          </a:solidFill>
                          <a:latin typeface="Helvetica Light" panose="020B0403020202020204" pitchFamily="34" charset="0"/>
                        </a:rPr>
                        <a:t> [search vendors]</a:t>
                      </a:r>
                    </a:p>
                    <a:p>
                      <a:pPr marL="0" indent="0">
                        <a:buFont typeface="Arial" charset="0"/>
                        <a:buNone/>
                      </a:pPr>
                      <a:endParaRPr lang="en-US" sz="1700" b="0" i="0" dirty="0">
                        <a:solidFill>
                          <a:schemeClr val="tx1"/>
                        </a:solidFill>
                        <a:latin typeface="Helvetica Light" panose="020B0403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500" b="0" i="0" dirty="0">
                          <a:solidFill>
                            <a:schemeClr val="tx1"/>
                          </a:solidFill>
                          <a:latin typeface="Helvetica Light" panose="020B0403020202020204" pitchFamily="34" charset="0"/>
                        </a:rPr>
                        <a:t>Note: </a:t>
                      </a:r>
                      <a:r>
                        <a:rPr lang="en-US" sz="1500" b="0" i="0" baseline="0" dirty="0">
                          <a:solidFill>
                            <a:schemeClr val="tx1"/>
                          </a:solidFill>
                          <a:latin typeface="Helvetica Light" panose="020B0403020202020204" pitchFamily="34" charset="0"/>
                        </a:rPr>
                        <a:t>Can be expensive, consider stats command if your join SPL is slow of won’t complete</a:t>
                      </a:r>
                    </a:p>
                  </a:txBody>
                  <a:tcPr marL="121920" marR="121920" marT="60960" marB="60960"/>
                </a:tc>
                <a:extLst>
                  <a:ext uri="{0D108BD9-81ED-4DB2-BD59-A6C34878D82A}">
                    <a16:rowId xmlns:a16="http://schemas.microsoft.com/office/drawing/2014/main" val="10002"/>
                  </a:ext>
                </a:extLst>
              </a:tr>
              <a:tr h="1290320">
                <a:tc>
                  <a:txBody>
                    <a:bodyPr/>
                    <a:lstStyle/>
                    <a:p>
                      <a:r>
                        <a:rPr lang="en-US" sz="1800" b="1" i="0" dirty="0">
                          <a:solidFill>
                            <a:schemeClr val="tx1"/>
                          </a:solidFill>
                          <a:latin typeface="Helvetica Light" panose="020B0403020202020204" pitchFamily="34" charset="0"/>
                        </a:rPr>
                        <a:t>regex</a:t>
                      </a:r>
                    </a:p>
                  </a:txBody>
                  <a:tcPr marL="121920" marR="121920" marT="60960" marB="60960"/>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baseline="0" dirty="0">
                          <a:solidFill>
                            <a:schemeClr val="tx1"/>
                          </a:solidFill>
                          <a:latin typeface="Helvetica Light" panose="020B0403020202020204" pitchFamily="34" charset="0"/>
                        </a:rPr>
                        <a:t>Keep the events that match and remove the ones that don’t match, from the result set</a:t>
                      </a:r>
                    </a:p>
                  </a:txBody>
                  <a:tcPr marL="121920" marR="121920" marT="60960" marB="60960"/>
                </a:tc>
                <a:tc>
                  <a:txBody>
                    <a:bodyPr/>
                    <a:lstStyle/>
                    <a:p>
                      <a:pPr marL="0" indent="0">
                        <a:buFont typeface="Arial" charset="0"/>
                        <a:buNone/>
                      </a:pPr>
                      <a:r>
                        <a:rPr lang="en-US" sz="1700" b="0" i="0" dirty="0">
                          <a:solidFill>
                            <a:schemeClr val="tx1"/>
                          </a:solidFill>
                          <a:latin typeface="Helvetica Light" panose="020B0403020202020204" pitchFamily="34" charset="0"/>
                        </a:rPr>
                        <a:t>... | regex _raw="(?&lt;!\d)10\.\d{1,3}\.\d{1,3}\.\d{1,3}(?!\d)”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500" b="0" i="0" dirty="0">
                          <a:solidFill>
                            <a:schemeClr val="tx1"/>
                          </a:solidFill>
                          <a:latin typeface="Helvetica Light" panose="020B0403020202020204" pitchFamily="34" charset="0"/>
                        </a:rPr>
                        <a:t>Above example uses a negative lookbehind assertion at the beginning of the expression. It states: Keep only events whose "_raw" field contains IP addresses in the non-routable class A (10.0.0.0/8)</a:t>
                      </a:r>
                    </a:p>
                  </a:txBody>
                  <a:tcPr marL="121920" marR="121920" marT="60960" marB="60960"/>
                </a:tc>
                <a:extLst>
                  <a:ext uri="{0D108BD9-81ED-4DB2-BD59-A6C34878D82A}">
                    <a16:rowId xmlns:a16="http://schemas.microsoft.com/office/drawing/2014/main" val="10003"/>
                  </a:ext>
                </a:extLst>
              </a:tr>
              <a:tr h="651859">
                <a:tc>
                  <a:txBody>
                    <a:bodyPr/>
                    <a:lstStyle/>
                    <a:p>
                      <a:r>
                        <a:rPr lang="en-US" sz="1800" b="1" i="0" dirty="0">
                          <a:solidFill>
                            <a:schemeClr val="tx1"/>
                          </a:solidFill>
                          <a:latin typeface="Helvetica Light" panose="020B0403020202020204" pitchFamily="34" charset="0"/>
                        </a:rPr>
                        <a:t>rex</a:t>
                      </a:r>
                    </a:p>
                  </a:txBody>
                  <a:tcPr marL="121920" marR="121920" marT="60960" marB="60960"/>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baseline="0" dirty="0">
                          <a:solidFill>
                            <a:schemeClr val="tx1"/>
                          </a:solidFill>
                          <a:latin typeface="Helvetica Light" panose="020B0403020202020204" pitchFamily="34" charset="0"/>
                        </a:rPr>
                        <a:t>Extract fields from event or find/replace values using sed expressions</a:t>
                      </a:r>
                    </a:p>
                  </a:txBody>
                  <a:tcPr marL="121920" marR="121920" marT="60960" marB="60960"/>
                </a:tc>
                <a:tc>
                  <a:txBody>
                    <a:bodyPr/>
                    <a:lstStyle/>
                    <a:p>
                      <a:pPr marL="285750" marR="0" lvl="2"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baseline="0" dirty="0">
                          <a:solidFill>
                            <a:schemeClr val="tx1"/>
                          </a:solidFill>
                          <a:latin typeface="Helvetica Light" panose="020B0403020202020204" pitchFamily="34" charset="0"/>
                        </a:rPr>
                        <a:t>Ad hoc field extraction</a:t>
                      </a:r>
                    </a:p>
                    <a:p>
                      <a:pPr marL="285750" marR="0" lvl="2"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baseline="0" dirty="0">
                          <a:solidFill>
                            <a:schemeClr val="tx1"/>
                          </a:solidFill>
                          <a:latin typeface="Helvetica Light" panose="020B0403020202020204" pitchFamily="34" charset="0"/>
                        </a:rPr>
                        <a:t>Anonymize/obfuscate field values in search result sets</a:t>
                      </a:r>
                    </a:p>
                  </a:txBody>
                  <a:tcPr marL="121920" marR="121920" marT="60960" marB="60960"/>
                </a:tc>
                <a:extLst>
                  <a:ext uri="{0D108BD9-81ED-4DB2-BD59-A6C34878D82A}">
                    <a16:rowId xmlns:a16="http://schemas.microsoft.com/office/drawing/2014/main" val="847754568"/>
                  </a:ext>
                </a:extLst>
              </a:tr>
              <a:tr h="1378075">
                <a:tc>
                  <a:txBody>
                    <a:bodyPr/>
                    <a:lstStyle/>
                    <a:p>
                      <a:r>
                        <a:rPr lang="en-US" sz="1800" b="1" i="0" dirty="0" err="1">
                          <a:solidFill>
                            <a:schemeClr val="tx1"/>
                          </a:solidFill>
                          <a:latin typeface="Helvetica Light" panose="020B0403020202020204" pitchFamily="34" charset="0"/>
                        </a:rPr>
                        <a:t>erex</a:t>
                      </a:r>
                      <a:endParaRPr lang="en-US" sz="1800" b="1" i="0" dirty="0">
                        <a:solidFill>
                          <a:schemeClr val="tx1"/>
                        </a:solidFill>
                        <a:latin typeface="Helvetica Light" panose="020B0403020202020204" pitchFamily="34" charset="0"/>
                      </a:endParaRPr>
                    </a:p>
                  </a:txBody>
                  <a:tcPr marL="121920" marR="121920" marT="60960" marB="60960"/>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700" b="0" i="0" baseline="0" dirty="0">
                          <a:solidFill>
                            <a:schemeClr val="tx1"/>
                          </a:solidFill>
                          <a:latin typeface="Helvetica Light" panose="020B0403020202020204" pitchFamily="34" charset="0"/>
                        </a:rPr>
                        <a:t>Don’t know regex, use </a:t>
                      </a:r>
                      <a:r>
                        <a:rPr lang="en-US" sz="1700" b="0" i="0" baseline="0" dirty="0" err="1">
                          <a:solidFill>
                            <a:schemeClr val="tx1"/>
                          </a:solidFill>
                          <a:latin typeface="Helvetica Light" panose="020B0403020202020204" pitchFamily="34" charset="0"/>
                        </a:rPr>
                        <a:t>erex</a:t>
                      </a:r>
                      <a:endParaRPr lang="en-US" sz="1700" b="0" i="0" baseline="0" dirty="0">
                        <a:solidFill>
                          <a:schemeClr val="tx1"/>
                        </a:solidFill>
                        <a:latin typeface="Helvetica Light" panose="020B0403020202020204" pitchFamily="34" charset="0"/>
                      </a:endParaRPr>
                    </a:p>
                    <a:p>
                      <a:pPr marL="285750" marR="0" indent="-285750" algn="l" defTabSz="914400" rtl="0" eaLnBrk="1" fontAlgn="auto" latinLnBrk="0" hangingPunct="1">
                        <a:lnSpc>
                          <a:spcPct val="100000"/>
                        </a:lnSpc>
                        <a:spcBef>
                          <a:spcPts val="0"/>
                        </a:spcBef>
                        <a:spcAft>
                          <a:spcPts val="0"/>
                        </a:spcAft>
                        <a:buClr>
                          <a:srgbClr val="000000"/>
                        </a:buClr>
                        <a:buSzTx/>
                        <a:buFont typeface="Arial" charset="0"/>
                        <a:buChar char="•"/>
                        <a:tabLst/>
                        <a:defRPr/>
                      </a:pPr>
                      <a:r>
                        <a:rPr lang="en-US" sz="1500" b="0" i="0" baseline="0" dirty="0">
                          <a:solidFill>
                            <a:schemeClr val="tx1"/>
                          </a:solidFill>
                          <a:latin typeface="Helvetica Light" panose="020B0403020202020204" pitchFamily="34" charset="0"/>
                        </a:rPr>
                        <a:t>Regex can be found in the Job Inspector</a:t>
                      </a:r>
                    </a:p>
                  </a:txBody>
                  <a:tcPr marL="121920" marR="121920" marT="60960" marB="60960"/>
                </a:tc>
                <a:tc>
                  <a:txBody>
                    <a:bodyPr/>
                    <a:lstStyle/>
                    <a:p>
                      <a:pPr marL="342900" marR="0" lvl="4"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700" b="0" i="0" dirty="0">
                          <a:solidFill>
                            <a:schemeClr val="tx1"/>
                          </a:solidFill>
                          <a:latin typeface="Helvetica Light" panose="020B0403020202020204" pitchFamily="34" charset="0"/>
                        </a:rPr>
                        <a:t>... | </a:t>
                      </a:r>
                      <a:r>
                        <a:rPr lang="en-US" sz="1700" b="0" i="0" dirty="0" err="1">
                          <a:solidFill>
                            <a:schemeClr val="tx1"/>
                          </a:solidFill>
                          <a:latin typeface="Helvetica Light" panose="020B0403020202020204" pitchFamily="34" charset="0"/>
                        </a:rPr>
                        <a:t>erex</a:t>
                      </a:r>
                      <a:r>
                        <a:rPr lang="en-US" sz="1700" b="0" i="0" dirty="0">
                          <a:solidFill>
                            <a:schemeClr val="tx1"/>
                          </a:solidFill>
                          <a:latin typeface="Helvetica Light" panose="020B0403020202020204" pitchFamily="34" charset="0"/>
                        </a:rPr>
                        <a:t> </a:t>
                      </a:r>
                      <a:r>
                        <a:rPr lang="en-US" sz="1700" b="0" i="0" dirty="0" err="1">
                          <a:solidFill>
                            <a:schemeClr val="tx1"/>
                          </a:solidFill>
                          <a:latin typeface="Helvetica Light" panose="020B0403020202020204" pitchFamily="34" charset="0"/>
                        </a:rPr>
                        <a:t>monthday</a:t>
                      </a:r>
                      <a:r>
                        <a:rPr lang="en-US" sz="1700" b="0" i="0" dirty="0">
                          <a:solidFill>
                            <a:schemeClr val="tx1"/>
                          </a:solidFill>
                          <a:latin typeface="Helvetica Light" panose="020B0403020202020204" pitchFamily="34" charset="0"/>
                        </a:rPr>
                        <a:t> examples="7/01, 07/02" counterexamples="99/2”</a:t>
                      </a:r>
                    </a:p>
                    <a:p>
                      <a:pPr marL="342900" lvl="4" indent="-342900">
                        <a:buFont typeface="Arial" panose="020B0604020202020204" pitchFamily="34" charset="0"/>
                        <a:buChar char="•"/>
                      </a:pPr>
                      <a:r>
                        <a:rPr lang="en-US" sz="1700" b="0" i="0" dirty="0">
                          <a:solidFill>
                            <a:schemeClr val="tx1"/>
                          </a:solidFill>
                          <a:latin typeface="Helvetica Light" panose="020B0403020202020204" pitchFamily="34" charset="0"/>
                        </a:rPr>
                        <a:t>... | </a:t>
                      </a:r>
                      <a:r>
                        <a:rPr lang="en-US" sz="1700" b="0" i="0" dirty="0" err="1">
                          <a:solidFill>
                            <a:schemeClr val="tx1"/>
                          </a:solidFill>
                          <a:latin typeface="Helvetica Light" panose="020B0403020202020204" pitchFamily="34" charset="0"/>
                        </a:rPr>
                        <a:t>erex</a:t>
                      </a:r>
                      <a:r>
                        <a:rPr lang="en-US" sz="1700" b="0" i="0" dirty="0">
                          <a:solidFill>
                            <a:schemeClr val="tx1"/>
                          </a:solidFill>
                          <a:latin typeface="Helvetica Light" panose="020B0403020202020204" pitchFamily="34" charset="0"/>
                        </a:rPr>
                        <a:t> </a:t>
                      </a:r>
                      <a:r>
                        <a:rPr lang="en-US" sz="1700" b="0" i="0" dirty="0" err="1">
                          <a:solidFill>
                            <a:schemeClr val="tx1"/>
                          </a:solidFill>
                          <a:latin typeface="Helvetica Light" panose="020B0403020202020204" pitchFamily="34" charset="0"/>
                        </a:rPr>
                        <a:t>monthday</a:t>
                      </a:r>
                      <a:r>
                        <a:rPr lang="en-US" sz="1700" b="0" i="0" dirty="0">
                          <a:solidFill>
                            <a:schemeClr val="tx1"/>
                          </a:solidFill>
                          <a:latin typeface="Helvetica Light" panose="020B0403020202020204" pitchFamily="34" charset="0"/>
                        </a:rPr>
                        <a:t> examples="7/01”</a:t>
                      </a:r>
                    </a:p>
                  </a:txBody>
                  <a:tcPr marL="121920" marR="121920" marT="60960" marB="60960"/>
                </a:tc>
                <a:extLst>
                  <a:ext uri="{0D108BD9-81ED-4DB2-BD59-A6C34878D82A}">
                    <a16:rowId xmlns:a16="http://schemas.microsoft.com/office/drawing/2014/main" val="987748811"/>
                  </a:ext>
                </a:extLst>
              </a:tr>
            </a:tbl>
          </a:graphicData>
        </a:graphic>
      </p:graphicFrame>
      <p:pic>
        <p:nvPicPr>
          <p:cNvPr id="3" name="Picture 2">
            <a:extLst>
              <a:ext uri="{FF2B5EF4-FFF2-40B4-BE49-F238E27FC236}">
                <a16:creationId xmlns:a16="http://schemas.microsoft.com/office/drawing/2014/main" id="{A2CD614B-5764-DF47-AEE0-CC44BB2FED87}"/>
              </a:ext>
            </a:extLst>
          </p:cNvPr>
          <p:cNvPicPr>
            <a:picLocks noChangeAspect="1"/>
          </p:cNvPicPr>
          <p:nvPr/>
        </p:nvPicPr>
        <p:blipFill>
          <a:blip r:embed="rId3"/>
          <a:stretch>
            <a:fillRect/>
          </a:stretch>
        </p:blipFill>
        <p:spPr>
          <a:xfrm>
            <a:off x="2191649" y="5884879"/>
            <a:ext cx="3524250" cy="772583"/>
          </a:xfrm>
          <a:prstGeom prst="rect">
            <a:avLst/>
          </a:prstGeom>
        </p:spPr>
      </p:pic>
    </p:spTree>
    <p:extLst>
      <p:ext uri="{BB962C8B-B14F-4D97-AF65-F5344CB8AC3E}">
        <p14:creationId xmlns:p14="http://schemas.microsoft.com/office/powerpoint/2010/main" val="395346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chemeClr val="tx1"/>
                </a:solidFill>
                <a:latin typeface="Helvetica Light" panose="020B0403020202020204" pitchFamily="34" charset="0"/>
              </a:rPr>
              <a:t>The TERM Directive</a:t>
            </a:r>
          </a:p>
        </p:txBody>
      </p:sp>
      <p:sp>
        <p:nvSpPr>
          <p:cNvPr id="13" name="Subtitle 12">
            <a:extLst>
              <a:ext uri="{FF2B5EF4-FFF2-40B4-BE49-F238E27FC236}">
                <a16:creationId xmlns:a16="http://schemas.microsoft.com/office/drawing/2014/main" id="{2A5D2FC2-6DE8-3240-9BBA-407209853E20}"/>
              </a:ext>
            </a:extLst>
          </p:cNvPr>
          <p:cNvSpPr>
            <a:spLocks noGrp="1"/>
          </p:cNvSpPr>
          <p:nvPr>
            <p:ph type="subTitle" idx="12"/>
          </p:nvPr>
        </p:nvSpPr>
        <p:spPr>
          <a:xfrm>
            <a:off x="456064" y="678182"/>
            <a:ext cx="11279873" cy="274600"/>
          </a:xfrm>
        </p:spPr>
        <p:txBody>
          <a:bodyPr>
            <a:noAutofit/>
          </a:bodyPr>
          <a:lstStyle/>
          <a:p>
            <a:r>
              <a:rPr lang="en-US" sz="1667" dirty="0">
                <a:latin typeface="Helvetica Light" panose="020B0403020202020204" pitchFamily="34" charset="0"/>
              </a:rPr>
              <a:t>Why does it matter?</a:t>
            </a:r>
          </a:p>
          <a:p>
            <a:endParaRPr lang="en-US" sz="1667" dirty="0">
              <a:latin typeface="Helvetica Light" panose="020B0403020202020204" pitchFamily="34" charset="0"/>
            </a:endParaRPr>
          </a:p>
        </p:txBody>
      </p:sp>
      <p:sp>
        <p:nvSpPr>
          <p:cNvPr id="3" name="Content Placeholder 2"/>
          <p:cNvSpPr>
            <a:spLocks noGrp="1"/>
          </p:cNvSpPr>
          <p:nvPr>
            <p:ph sz="quarter" idx="13"/>
          </p:nvPr>
        </p:nvSpPr>
        <p:spPr/>
        <p:txBody>
          <a:bodyPr/>
          <a:lstStyle/>
          <a:p>
            <a:r>
              <a:rPr lang="en-US" sz="2667" dirty="0">
                <a:latin typeface="Helvetica Light" panose="020B0403020202020204" pitchFamily="34" charset="0"/>
              </a:rPr>
              <a:t>Splunk breaks terms by Major and Minor </a:t>
            </a:r>
            <a:r>
              <a:rPr lang="en-US" sz="2667" dirty="0" err="1">
                <a:latin typeface="Helvetica Light" panose="020B0403020202020204" pitchFamily="34" charset="0"/>
              </a:rPr>
              <a:t>Segmenters</a:t>
            </a:r>
            <a:endParaRPr lang="en-US" sz="2667" dirty="0">
              <a:latin typeface="Helvetica Light" panose="020B0403020202020204" pitchFamily="34" charset="0"/>
            </a:endParaRPr>
          </a:p>
          <a:p>
            <a:pPr lvl="1"/>
            <a:r>
              <a:rPr lang="en-US" dirty="0">
                <a:latin typeface="Helvetica Light" panose="020B0403020202020204" pitchFamily="34" charset="0"/>
              </a:rPr>
              <a:t>When writing to the TSIDX </a:t>
            </a:r>
            <a:r>
              <a:rPr lang="en-US" u="sng" dirty="0">
                <a:latin typeface="Helvetica Light" panose="020B0403020202020204" pitchFamily="34" charset="0"/>
              </a:rPr>
              <a:t>and</a:t>
            </a:r>
            <a:r>
              <a:rPr lang="en-US" dirty="0">
                <a:latin typeface="Helvetica Light" panose="020B0403020202020204" pitchFamily="34" charset="0"/>
              </a:rPr>
              <a:t> searching</a:t>
            </a:r>
          </a:p>
          <a:p>
            <a:pPr lvl="1"/>
            <a:r>
              <a:rPr lang="en-US" dirty="0">
                <a:latin typeface="Helvetica Light" panose="020B0403020202020204" pitchFamily="34" charset="0"/>
              </a:rPr>
              <a:t>Default minor </a:t>
            </a:r>
            <a:r>
              <a:rPr lang="en-US" dirty="0" err="1">
                <a:latin typeface="Helvetica Light" panose="020B0403020202020204" pitchFamily="34" charset="0"/>
              </a:rPr>
              <a:t>segmenters</a:t>
            </a:r>
            <a:r>
              <a:rPr lang="en-US" dirty="0">
                <a:latin typeface="Helvetica Light" panose="020B0403020202020204" pitchFamily="34" charset="0"/>
              </a:rPr>
              <a:t>: </a:t>
            </a:r>
            <a:br>
              <a:rPr lang="en-US" sz="1867" dirty="0">
                <a:latin typeface="Helvetica Light" panose="020B0403020202020204" pitchFamily="34" charset="0"/>
              </a:rPr>
            </a:br>
            <a:r>
              <a:rPr lang="en-US" sz="1867" dirty="0">
                <a:latin typeface="Helvetica Light" panose="020B0403020202020204" pitchFamily="34" charset="0"/>
                <a:ea typeface="Courier" charset="0"/>
                <a:cs typeface="Courier" charset="0"/>
              </a:rPr>
              <a:t>/ : = @ . - $ # % \\ _</a:t>
            </a:r>
          </a:p>
          <a:p>
            <a:r>
              <a:rPr lang="en-US" sz="2667" dirty="0">
                <a:latin typeface="Helvetica Light" panose="020B0403020202020204" pitchFamily="34" charset="0"/>
              </a:rPr>
              <a:t>TERM prevents breaking on </a:t>
            </a:r>
            <a:br>
              <a:rPr lang="en-US" sz="2667" dirty="0">
                <a:latin typeface="Helvetica Light" panose="020B0403020202020204" pitchFamily="34" charset="0"/>
              </a:rPr>
            </a:br>
            <a:r>
              <a:rPr lang="en-US" sz="2667" dirty="0">
                <a:latin typeface="Helvetica Light" panose="020B0403020202020204" pitchFamily="34" charset="0"/>
              </a:rPr>
              <a:t>Minor </a:t>
            </a:r>
            <a:r>
              <a:rPr lang="en-US" sz="2667" dirty="0" err="1">
                <a:latin typeface="Helvetica Light" panose="020B0403020202020204" pitchFamily="34" charset="0"/>
              </a:rPr>
              <a:t>segmenters</a:t>
            </a:r>
            <a:endParaRPr lang="en-US" sz="2667" dirty="0">
              <a:latin typeface="Helvetica Light" panose="020B0403020202020204" pitchFamily="34" charset="0"/>
              <a:cs typeface="Courier"/>
            </a:endParaRPr>
          </a:p>
          <a:p>
            <a:endParaRPr lang="en-US" dirty="0">
              <a:latin typeface="Helvetica Light" panose="020B0403020202020204" pitchFamily="34" charset="0"/>
            </a:endParaRPr>
          </a:p>
        </p:txBody>
      </p:sp>
      <p:sp>
        <p:nvSpPr>
          <p:cNvPr id="5" name="Slide Number Placeholder 4"/>
          <p:cNvSpPr>
            <a:spLocks noGrp="1"/>
          </p:cNvSpPr>
          <p:nvPr>
            <p:ph type="sldNum" sz="quarter" idx="4294967295"/>
          </p:nvPr>
        </p:nvSpPr>
        <p:spPr/>
        <p:txBody>
          <a:bodyPr/>
          <a:lstStyle/>
          <a:p>
            <a:endParaRPr lang="en-US" dirty="0"/>
          </a:p>
        </p:txBody>
      </p:sp>
      <p:graphicFrame>
        <p:nvGraphicFramePr>
          <p:cNvPr id="7" name="Table 6"/>
          <p:cNvGraphicFramePr>
            <a:graphicFrameLocks noGrp="1"/>
          </p:cNvGraphicFramePr>
          <p:nvPr/>
        </p:nvGraphicFramePr>
        <p:xfrm>
          <a:off x="6493203" y="3190099"/>
          <a:ext cx="1975609" cy="1463040"/>
        </p:xfrm>
        <a:graphic>
          <a:graphicData uri="http://schemas.openxmlformats.org/drawingml/2006/table">
            <a:tbl>
              <a:tblPr firstRow="1" bandRow="1">
                <a:tableStyleId>{93296810-A885-4BE3-A3E7-6D5BEEA58F35}</a:tableStyleId>
              </a:tblPr>
              <a:tblGrid>
                <a:gridCol w="1975609">
                  <a:extLst>
                    <a:ext uri="{9D8B030D-6E8A-4147-A177-3AD203B41FA5}">
                      <a16:colId xmlns:a16="http://schemas.microsoft.com/office/drawing/2014/main" val="20000"/>
                    </a:ext>
                  </a:extLst>
                </a:gridCol>
              </a:tblGrid>
              <a:tr h="365760">
                <a:tc>
                  <a:txBody>
                    <a:bodyPr/>
                    <a:lstStyle/>
                    <a:p>
                      <a:r>
                        <a:rPr lang="en-US" sz="1600" dirty="0"/>
                        <a:t>Raw Events</a:t>
                      </a:r>
                    </a:p>
                  </a:txBody>
                  <a:tcPr marL="121920" marR="121920" marT="60960" marB="60960"/>
                </a:tc>
                <a:extLst>
                  <a:ext uri="{0D108BD9-81ED-4DB2-BD59-A6C34878D82A}">
                    <a16:rowId xmlns:a16="http://schemas.microsoft.com/office/drawing/2014/main" val="10000"/>
                  </a:ext>
                </a:extLst>
              </a:tr>
              <a:tr h="365760">
                <a:tc>
                  <a:txBody>
                    <a:bodyPr/>
                    <a:lstStyle/>
                    <a:p>
                      <a:r>
                        <a:rPr lang="en-US" sz="1600" dirty="0">
                          <a:solidFill>
                            <a:schemeClr val="tx1"/>
                          </a:solidFill>
                        </a:rPr>
                        <a:t>10.0.0.6</a:t>
                      </a:r>
                    </a:p>
                  </a:txBody>
                  <a:tcPr marL="121920" marR="121920" marT="60960" marB="60960"/>
                </a:tc>
                <a:extLst>
                  <a:ext uri="{0D108BD9-81ED-4DB2-BD59-A6C34878D82A}">
                    <a16:rowId xmlns:a16="http://schemas.microsoft.com/office/drawing/2014/main" val="10001"/>
                  </a:ext>
                </a:extLst>
              </a:tr>
              <a:tr h="365760">
                <a:tc>
                  <a:txBody>
                    <a:bodyPr/>
                    <a:lstStyle/>
                    <a:p>
                      <a:r>
                        <a:rPr lang="en-US" sz="1600" dirty="0">
                          <a:solidFill>
                            <a:schemeClr val="tx1"/>
                          </a:solidFill>
                        </a:rPr>
                        <a:t>9/28/2016</a:t>
                      </a:r>
                    </a:p>
                  </a:txBody>
                  <a:tcPr marL="121920" marR="121920" marT="60960" marB="60960"/>
                </a:tc>
                <a:extLst>
                  <a:ext uri="{0D108BD9-81ED-4DB2-BD59-A6C34878D82A}">
                    <a16:rowId xmlns:a16="http://schemas.microsoft.com/office/drawing/2014/main" val="10002"/>
                  </a:ext>
                </a:extLst>
              </a:tr>
              <a:tr h="365760">
                <a:tc>
                  <a:txBody>
                    <a:bodyPr/>
                    <a:lstStyle/>
                    <a:p>
                      <a:r>
                        <a:rPr lang="en-US" sz="1600" dirty="0" err="1">
                          <a:solidFill>
                            <a:schemeClr val="tx1"/>
                          </a:solidFill>
                        </a:rPr>
                        <a:t>jeff@splunk.com</a:t>
                      </a:r>
                      <a:endParaRPr lang="en-US" sz="1600" dirty="0">
                        <a:solidFill>
                          <a:schemeClr val="tx1"/>
                        </a:solidFill>
                      </a:endParaRPr>
                    </a:p>
                  </a:txBody>
                  <a:tcPr marL="121920" marR="121920" marT="60960" marB="60960"/>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9080051" y="1624050"/>
          <a:ext cx="2624271" cy="4632960"/>
        </p:xfrm>
        <a:graphic>
          <a:graphicData uri="http://schemas.openxmlformats.org/drawingml/2006/table">
            <a:tbl>
              <a:tblPr firstRow="1" bandRow="1">
                <a:tableStyleId>{21E4AEA4-8DFA-4A89-87EB-49C32662AFE0}</a:tableStyleId>
              </a:tblPr>
              <a:tblGrid>
                <a:gridCol w="1524760">
                  <a:extLst>
                    <a:ext uri="{9D8B030D-6E8A-4147-A177-3AD203B41FA5}">
                      <a16:colId xmlns:a16="http://schemas.microsoft.com/office/drawing/2014/main" val="20000"/>
                    </a:ext>
                  </a:extLst>
                </a:gridCol>
                <a:gridCol w="1099511">
                  <a:extLst>
                    <a:ext uri="{9D8B030D-6E8A-4147-A177-3AD203B41FA5}">
                      <a16:colId xmlns:a16="http://schemas.microsoft.com/office/drawing/2014/main" val="20001"/>
                    </a:ext>
                  </a:extLst>
                </a:gridCol>
              </a:tblGrid>
              <a:tr h="528320">
                <a:tc>
                  <a:txBody>
                    <a:bodyPr/>
                    <a:lstStyle/>
                    <a:p>
                      <a:r>
                        <a:rPr lang="en-US" sz="1300" dirty="0"/>
                        <a:t>Term</a:t>
                      </a:r>
                    </a:p>
                  </a:txBody>
                  <a:tcPr marL="121920" marR="121920" marT="60960" marB="60960"/>
                </a:tc>
                <a:tc>
                  <a:txBody>
                    <a:bodyPr/>
                    <a:lstStyle/>
                    <a:p>
                      <a:r>
                        <a:rPr lang="en-US" sz="1300" dirty="0"/>
                        <a:t>Postings List</a:t>
                      </a:r>
                    </a:p>
                  </a:txBody>
                  <a:tcPr marL="121920" marR="121920" marT="60960" marB="60960"/>
                </a:tc>
                <a:extLst>
                  <a:ext uri="{0D108BD9-81ED-4DB2-BD59-A6C34878D82A}">
                    <a16:rowId xmlns:a16="http://schemas.microsoft.com/office/drawing/2014/main" val="10000"/>
                  </a:ext>
                </a:extLst>
              </a:tr>
              <a:tr h="325120">
                <a:tc>
                  <a:txBody>
                    <a:bodyPr/>
                    <a:lstStyle/>
                    <a:p>
                      <a:pPr marL="0" marR="0" indent="0" algn="l" defTabSz="816334" rtl="0" eaLnBrk="1" fontAlgn="auto" latinLnBrk="0" hangingPunct="1">
                        <a:lnSpc>
                          <a:spcPct val="100000"/>
                        </a:lnSpc>
                        <a:spcBef>
                          <a:spcPts val="0"/>
                        </a:spcBef>
                        <a:spcAft>
                          <a:spcPts val="0"/>
                        </a:spcAft>
                        <a:buClrTx/>
                        <a:buSzTx/>
                        <a:buFontTx/>
                        <a:buNone/>
                        <a:tabLst/>
                        <a:defRPr/>
                      </a:pPr>
                      <a:r>
                        <a:rPr lang="en-US" sz="1300" dirty="0">
                          <a:solidFill>
                            <a:srgbClr val="FF0000"/>
                          </a:solidFill>
                        </a:rPr>
                        <a:t>0</a:t>
                      </a:r>
                    </a:p>
                  </a:txBody>
                  <a:tcPr marL="121920" marR="121920" marT="60960" marB="60960"/>
                </a:tc>
                <a:tc>
                  <a:txBody>
                    <a:bodyPr/>
                    <a:lstStyle/>
                    <a:p>
                      <a:r>
                        <a:rPr lang="en-US" sz="1300" dirty="0">
                          <a:solidFill>
                            <a:schemeClr val="tx1"/>
                          </a:solidFill>
                        </a:rPr>
                        <a:t>0</a:t>
                      </a:r>
                    </a:p>
                  </a:txBody>
                  <a:tcPr marL="121920" marR="121920" marT="60960" marB="60960"/>
                </a:tc>
                <a:extLst>
                  <a:ext uri="{0D108BD9-81ED-4DB2-BD59-A6C34878D82A}">
                    <a16:rowId xmlns:a16="http://schemas.microsoft.com/office/drawing/2014/main" val="10001"/>
                  </a:ext>
                </a:extLst>
              </a:tr>
              <a:tr h="325120">
                <a:tc>
                  <a:txBody>
                    <a:bodyPr/>
                    <a:lstStyle/>
                    <a:p>
                      <a:r>
                        <a:rPr lang="en-US" sz="1300" dirty="0">
                          <a:solidFill>
                            <a:srgbClr val="FF0000"/>
                          </a:solidFill>
                        </a:rPr>
                        <a:t>6</a:t>
                      </a:r>
                    </a:p>
                  </a:txBody>
                  <a:tcPr marL="121920" marR="121920" marT="60960" marB="60960"/>
                </a:tc>
                <a:tc>
                  <a:txBody>
                    <a:bodyPr/>
                    <a:lstStyle/>
                    <a:p>
                      <a:r>
                        <a:rPr lang="en-US" sz="1300" dirty="0">
                          <a:solidFill>
                            <a:schemeClr val="tx1"/>
                          </a:solidFill>
                        </a:rPr>
                        <a:t>0</a:t>
                      </a:r>
                    </a:p>
                  </a:txBody>
                  <a:tcPr marL="121920" marR="121920" marT="60960" marB="60960"/>
                </a:tc>
                <a:extLst>
                  <a:ext uri="{0D108BD9-81ED-4DB2-BD59-A6C34878D82A}">
                    <a16:rowId xmlns:a16="http://schemas.microsoft.com/office/drawing/2014/main" val="10002"/>
                  </a:ext>
                </a:extLst>
              </a:tr>
              <a:tr h="325120">
                <a:tc>
                  <a:txBody>
                    <a:bodyPr/>
                    <a:lstStyle/>
                    <a:p>
                      <a:r>
                        <a:rPr lang="en-US" sz="1300" dirty="0">
                          <a:solidFill>
                            <a:schemeClr val="tx1"/>
                          </a:solidFill>
                        </a:rPr>
                        <a:t>9</a:t>
                      </a:r>
                    </a:p>
                  </a:txBody>
                  <a:tcPr marL="121920" marR="121920" marT="60960" marB="60960"/>
                </a:tc>
                <a:tc>
                  <a:txBody>
                    <a:bodyPr/>
                    <a:lstStyle/>
                    <a:p>
                      <a:r>
                        <a:rPr lang="en-US" sz="1300" dirty="0">
                          <a:solidFill>
                            <a:schemeClr val="tx1"/>
                          </a:solidFill>
                        </a:rPr>
                        <a:t>1</a:t>
                      </a:r>
                    </a:p>
                  </a:txBody>
                  <a:tcPr marL="121920" marR="121920" marT="60960" marB="60960"/>
                </a:tc>
                <a:extLst>
                  <a:ext uri="{0D108BD9-81ED-4DB2-BD59-A6C34878D82A}">
                    <a16:rowId xmlns:a16="http://schemas.microsoft.com/office/drawing/2014/main" val="10003"/>
                  </a:ext>
                </a:extLst>
              </a:tr>
              <a:tr h="325120">
                <a:tc>
                  <a:txBody>
                    <a:bodyPr/>
                    <a:lstStyle/>
                    <a:p>
                      <a:r>
                        <a:rPr lang="en-US" sz="1300" dirty="0">
                          <a:solidFill>
                            <a:srgbClr val="FF0000"/>
                          </a:solidFill>
                        </a:rPr>
                        <a:t>10</a:t>
                      </a:r>
                    </a:p>
                  </a:txBody>
                  <a:tcPr marL="121920" marR="121920" marT="60960" marB="60960"/>
                </a:tc>
                <a:tc>
                  <a:txBody>
                    <a:bodyPr/>
                    <a:lstStyle/>
                    <a:p>
                      <a:r>
                        <a:rPr lang="en-US" sz="1300" dirty="0">
                          <a:solidFill>
                            <a:schemeClr val="tx1"/>
                          </a:solidFill>
                        </a:rPr>
                        <a:t>0</a:t>
                      </a:r>
                    </a:p>
                  </a:txBody>
                  <a:tcPr marL="121920" marR="121920" marT="60960" marB="60960"/>
                </a:tc>
                <a:extLst>
                  <a:ext uri="{0D108BD9-81ED-4DB2-BD59-A6C34878D82A}">
                    <a16:rowId xmlns:a16="http://schemas.microsoft.com/office/drawing/2014/main" val="10004"/>
                  </a:ext>
                </a:extLst>
              </a:tr>
              <a:tr h="325120">
                <a:tc>
                  <a:txBody>
                    <a:bodyPr/>
                    <a:lstStyle/>
                    <a:p>
                      <a:r>
                        <a:rPr lang="en-US" sz="1300" dirty="0">
                          <a:solidFill>
                            <a:schemeClr val="tx1"/>
                          </a:solidFill>
                        </a:rPr>
                        <a:t>28</a:t>
                      </a:r>
                    </a:p>
                  </a:txBody>
                  <a:tcPr marL="121920" marR="121920" marT="60960" marB="60960"/>
                </a:tc>
                <a:tc>
                  <a:txBody>
                    <a:bodyPr/>
                    <a:lstStyle/>
                    <a:p>
                      <a:r>
                        <a:rPr lang="en-US" sz="1300" dirty="0">
                          <a:solidFill>
                            <a:schemeClr val="tx1"/>
                          </a:solidFill>
                        </a:rPr>
                        <a:t>1</a:t>
                      </a:r>
                    </a:p>
                  </a:txBody>
                  <a:tcPr marL="121920" marR="121920" marT="60960" marB="60960"/>
                </a:tc>
                <a:extLst>
                  <a:ext uri="{0D108BD9-81ED-4DB2-BD59-A6C34878D82A}">
                    <a16:rowId xmlns:a16="http://schemas.microsoft.com/office/drawing/2014/main" val="10005"/>
                  </a:ext>
                </a:extLst>
              </a:tr>
              <a:tr h="325120">
                <a:tc>
                  <a:txBody>
                    <a:bodyPr/>
                    <a:lstStyle/>
                    <a:p>
                      <a:r>
                        <a:rPr lang="en-US" sz="1300" dirty="0">
                          <a:solidFill>
                            <a:schemeClr val="tx1"/>
                          </a:solidFill>
                        </a:rPr>
                        <a:t>2016</a:t>
                      </a:r>
                    </a:p>
                  </a:txBody>
                  <a:tcPr marL="121920" marR="121920" marT="60960" marB="60960"/>
                </a:tc>
                <a:tc>
                  <a:txBody>
                    <a:bodyPr/>
                    <a:lstStyle/>
                    <a:p>
                      <a:r>
                        <a:rPr lang="en-US" sz="1300" dirty="0">
                          <a:solidFill>
                            <a:schemeClr val="tx1"/>
                          </a:solidFill>
                        </a:rPr>
                        <a:t>1</a:t>
                      </a:r>
                    </a:p>
                  </a:txBody>
                  <a:tcPr marL="121920" marR="121920" marT="60960" marB="60960"/>
                </a:tc>
                <a:extLst>
                  <a:ext uri="{0D108BD9-81ED-4DB2-BD59-A6C34878D82A}">
                    <a16:rowId xmlns:a16="http://schemas.microsoft.com/office/drawing/2014/main" val="10006"/>
                  </a:ext>
                </a:extLst>
              </a:tr>
              <a:tr h="325120">
                <a:tc>
                  <a:txBody>
                    <a:bodyPr/>
                    <a:lstStyle/>
                    <a:p>
                      <a:r>
                        <a:rPr lang="en-US" sz="1300" dirty="0">
                          <a:solidFill>
                            <a:srgbClr val="FF0000"/>
                          </a:solidFill>
                        </a:rPr>
                        <a:t>10.0.0.6</a:t>
                      </a:r>
                    </a:p>
                  </a:txBody>
                  <a:tcPr marL="121920" marR="121920" marT="60960" marB="60960"/>
                </a:tc>
                <a:tc>
                  <a:txBody>
                    <a:bodyPr/>
                    <a:lstStyle/>
                    <a:p>
                      <a:r>
                        <a:rPr lang="en-US" sz="1300" dirty="0">
                          <a:solidFill>
                            <a:schemeClr val="tx1"/>
                          </a:solidFill>
                        </a:rPr>
                        <a:t>0</a:t>
                      </a:r>
                    </a:p>
                  </a:txBody>
                  <a:tcPr marL="121920" marR="121920" marT="60960" marB="60960"/>
                </a:tc>
                <a:extLst>
                  <a:ext uri="{0D108BD9-81ED-4DB2-BD59-A6C34878D82A}">
                    <a16:rowId xmlns:a16="http://schemas.microsoft.com/office/drawing/2014/main" val="10007"/>
                  </a:ext>
                </a:extLst>
              </a:tr>
              <a:tr h="325120">
                <a:tc>
                  <a:txBody>
                    <a:bodyPr/>
                    <a:lstStyle/>
                    <a:p>
                      <a:r>
                        <a:rPr lang="en-US" sz="1300" dirty="0">
                          <a:solidFill>
                            <a:schemeClr val="tx1"/>
                          </a:solidFill>
                        </a:rPr>
                        <a:t>9/28/2016</a:t>
                      </a:r>
                    </a:p>
                  </a:txBody>
                  <a:tcPr marL="121920" marR="121920" marT="60960" marB="60960"/>
                </a:tc>
                <a:tc>
                  <a:txBody>
                    <a:bodyPr/>
                    <a:lstStyle/>
                    <a:p>
                      <a:r>
                        <a:rPr lang="en-US" sz="1300" dirty="0">
                          <a:solidFill>
                            <a:schemeClr val="tx1"/>
                          </a:solidFill>
                        </a:rPr>
                        <a:t>1</a:t>
                      </a:r>
                    </a:p>
                  </a:txBody>
                  <a:tcPr marL="121920" marR="121920" marT="60960" marB="60960"/>
                </a:tc>
                <a:extLst>
                  <a:ext uri="{0D108BD9-81ED-4DB2-BD59-A6C34878D82A}">
                    <a16:rowId xmlns:a16="http://schemas.microsoft.com/office/drawing/2014/main" val="10008"/>
                  </a:ext>
                </a:extLst>
              </a:tr>
              <a:tr h="325120">
                <a:tc>
                  <a:txBody>
                    <a:bodyPr/>
                    <a:lstStyle/>
                    <a:p>
                      <a:r>
                        <a:rPr lang="en-US" sz="1300" dirty="0">
                          <a:solidFill>
                            <a:schemeClr val="tx1"/>
                          </a:solidFill>
                        </a:rPr>
                        <a:t>com</a:t>
                      </a:r>
                    </a:p>
                  </a:txBody>
                  <a:tcPr marL="121920" marR="121920" marT="60960" marB="60960"/>
                </a:tc>
                <a:tc>
                  <a:txBody>
                    <a:bodyPr/>
                    <a:lstStyle/>
                    <a:p>
                      <a:r>
                        <a:rPr lang="en-US" sz="1300" dirty="0">
                          <a:solidFill>
                            <a:schemeClr val="tx1"/>
                          </a:solidFill>
                        </a:rPr>
                        <a:t>2</a:t>
                      </a:r>
                    </a:p>
                  </a:txBody>
                  <a:tcPr marL="121920" marR="121920" marT="60960" marB="60960"/>
                </a:tc>
                <a:extLst>
                  <a:ext uri="{0D108BD9-81ED-4DB2-BD59-A6C34878D82A}">
                    <a16:rowId xmlns:a16="http://schemas.microsoft.com/office/drawing/2014/main" val="10009"/>
                  </a:ext>
                </a:extLst>
              </a:tr>
              <a:tr h="325120">
                <a:tc>
                  <a:txBody>
                    <a:bodyPr/>
                    <a:lstStyle/>
                    <a:p>
                      <a:r>
                        <a:rPr lang="en-US" sz="1300" dirty="0" err="1">
                          <a:solidFill>
                            <a:schemeClr val="tx1"/>
                          </a:solidFill>
                        </a:rPr>
                        <a:t>jeff</a:t>
                      </a:r>
                      <a:endParaRPr lang="en-US" sz="1300" dirty="0">
                        <a:solidFill>
                          <a:schemeClr val="tx1"/>
                        </a:solidFill>
                      </a:endParaRPr>
                    </a:p>
                  </a:txBody>
                  <a:tcPr marL="121920" marR="121920" marT="60960" marB="60960"/>
                </a:tc>
                <a:tc>
                  <a:txBody>
                    <a:bodyPr/>
                    <a:lstStyle/>
                    <a:p>
                      <a:r>
                        <a:rPr lang="en-US" sz="1300" dirty="0">
                          <a:solidFill>
                            <a:schemeClr val="tx1"/>
                          </a:solidFill>
                        </a:rPr>
                        <a:t>2</a:t>
                      </a:r>
                    </a:p>
                  </a:txBody>
                  <a:tcPr marL="121920" marR="121920" marT="60960" marB="60960"/>
                </a:tc>
                <a:extLst>
                  <a:ext uri="{0D108BD9-81ED-4DB2-BD59-A6C34878D82A}">
                    <a16:rowId xmlns:a16="http://schemas.microsoft.com/office/drawing/2014/main" val="10010"/>
                  </a:ext>
                </a:extLst>
              </a:tr>
              <a:tr h="325120">
                <a:tc>
                  <a:txBody>
                    <a:bodyPr/>
                    <a:lstStyle/>
                    <a:p>
                      <a:r>
                        <a:rPr lang="en-US" sz="1300" dirty="0" err="1">
                          <a:solidFill>
                            <a:schemeClr val="tx1"/>
                          </a:solidFill>
                        </a:rPr>
                        <a:t>splunk</a:t>
                      </a:r>
                      <a:endParaRPr lang="en-US" sz="1300" dirty="0">
                        <a:solidFill>
                          <a:schemeClr val="tx1"/>
                        </a:solidFill>
                      </a:endParaRPr>
                    </a:p>
                  </a:txBody>
                  <a:tcPr marL="121920" marR="121920" marT="60960" marB="60960"/>
                </a:tc>
                <a:tc>
                  <a:txBody>
                    <a:bodyPr/>
                    <a:lstStyle/>
                    <a:p>
                      <a:r>
                        <a:rPr lang="en-US" sz="1300" dirty="0">
                          <a:solidFill>
                            <a:schemeClr val="tx1"/>
                          </a:solidFill>
                        </a:rPr>
                        <a:t>2</a:t>
                      </a:r>
                    </a:p>
                  </a:txBody>
                  <a:tcPr marL="121920" marR="121920" marT="60960" marB="60960"/>
                </a:tc>
                <a:extLst>
                  <a:ext uri="{0D108BD9-81ED-4DB2-BD59-A6C34878D82A}">
                    <a16:rowId xmlns:a16="http://schemas.microsoft.com/office/drawing/2014/main" val="10011"/>
                  </a:ext>
                </a:extLst>
              </a:tr>
              <a:tr h="528320">
                <a:tc>
                  <a:txBody>
                    <a:bodyPr/>
                    <a:lstStyle/>
                    <a:p>
                      <a:r>
                        <a:rPr lang="en-US" sz="1300" dirty="0" err="1">
                          <a:solidFill>
                            <a:schemeClr val="tx1"/>
                          </a:solidFill>
                        </a:rPr>
                        <a:t>jeff@splunk.com</a:t>
                      </a:r>
                      <a:endParaRPr lang="en-US" sz="1300" dirty="0">
                        <a:solidFill>
                          <a:schemeClr val="tx1"/>
                        </a:solidFill>
                      </a:endParaRPr>
                    </a:p>
                  </a:txBody>
                  <a:tcPr marL="121920" marR="121920" marT="60960" marB="60960"/>
                </a:tc>
                <a:tc>
                  <a:txBody>
                    <a:bodyPr/>
                    <a:lstStyle/>
                    <a:p>
                      <a:r>
                        <a:rPr lang="en-US" sz="1300" dirty="0">
                          <a:solidFill>
                            <a:schemeClr val="tx1"/>
                          </a:solidFill>
                        </a:rPr>
                        <a:t>2</a:t>
                      </a:r>
                    </a:p>
                  </a:txBody>
                  <a:tcPr marL="121920" marR="121920" marT="60960" marB="60960"/>
                </a:tc>
                <a:extLst>
                  <a:ext uri="{0D108BD9-81ED-4DB2-BD59-A6C34878D82A}">
                    <a16:rowId xmlns:a16="http://schemas.microsoft.com/office/drawing/2014/main" val="10012"/>
                  </a:ext>
                </a:extLst>
              </a:tr>
            </a:tbl>
          </a:graphicData>
        </a:graphic>
      </p:graphicFrame>
      <p:sp>
        <p:nvSpPr>
          <p:cNvPr id="9" name="TextBox 8"/>
          <p:cNvSpPr txBox="1"/>
          <p:nvPr/>
        </p:nvSpPr>
        <p:spPr>
          <a:xfrm>
            <a:off x="9080051" y="1172647"/>
            <a:ext cx="2624271" cy="461665"/>
          </a:xfrm>
          <a:prstGeom prst="rect">
            <a:avLst/>
          </a:prstGeom>
          <a:noFill/>
        </p:spPr>
        <p:txBody>
          <a:bodyPr wrap="square" rtlCol="0">
            <a:spAutoFit/>
          </a:bodyPr>
          <a:lstStyle/>
          <a:p>
            <a:pPr algn="ctr"/>
            <a:r>
              <a:rPr lang="en-US" sz="2400"/>
              <a:t>Lexicon</a:t>
            </a:r>
          </a:p>
        </p:txBody>
      </p:sp>
      <p:sp>
        <p:nvSpPr>
          <p:cNvPr id="19" name="Right Arrow 18"/>
          <p:cNvSpPr/>
          <p:nvPr/>
        </p:nvSpPr>
        <p:spPr>
          <a:xfrm>
            <a:off x="8557056" y="3724721"/>
            <a:ext cx="434751" cy="594195"/>
          </a:xfrm>
          <a:prstGeom prst="right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grpSp>
        <p:nvGrpSpPr>
          <p:cNvPr id="25" name="Group 24"/>
          <p:cNvGrpSpPr/>
          <p:nvPr/>
        </p:nvGrpSpPr>
        <p:grpSpPr>
          <a:xfrm>
            <a:off x="897180" y="4318916"/>
            <a:ext cx="4340587" cy="952567"/>
            <a:chOff x="288836" y="3404877"/>
            <a:chExt cx="3255440" cy="714425"/>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r="78339"/>
            <a:stretch/>
          </p:blipFill>
          <p:spPr>
            <a:xfrm>
              <a:off x="288836" y="3404877"/>
              <a:ext cx="1686268" cy="714425"/>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79843"/>
            <a:stretch/>
          </p:blipFill>
          <p:spPr>
            <a:xfrm>
              <a:off x="1975104" y="3404877"/>
              <a:ext cx="1569172" cy="714425"/>
            </a:xfrm>
            <a:prstGeom prst="rect">
              <a:avLst/>
            </a:prstGeom>
          </p:spPr>
        </p:pic>
      </p:grpSp>
    </p:spTree>
    <p:extLst>
      <p:ext uri="{BB962C8B-B14F-4D97-AF65-F5344CB8AC3E}">
        <p14:creationId xmlns:p14="http://schemas.microsoft.com/office/powerpoint/2010/main" val="38897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vert="horz" wrap="square" lIns="0" tIns="0" rIns="0" bIns="0" rtlCol="0" anchor="b" anchorCtr="0">
            <a:noAutofit/>
          </a:bodyPr>
          <a:lstStyle/>
          <a:p>
            <a:r>
              <a:rPr lang="en-US" b="0" dirty="0">
                <a:solidFill>
                  <a:schemeClr val="tx1"/>
                </a:solidFill>
                <a:latin typeface="Helvetica Light" panose="020B0403020202020204" pitchFamily="34" charset="0"/>
              </a:rPr>
              <a:t>The TERM Directive</a:t>
            </a:r>
          </a:p>
        </p:txBody>
      </p:sp>
      <p:sp>
        <p:nvSpPr>
          <p:cNvPr id="3" name="Content Placeholder 2"/>
          <p:cNvSpPr>
            <a:spLocks noGrp="1"/>
          </p:cNvSpPr>
          <p:nvPr>
            <p:ph type="subTitle" idx="12"/>
          </p:nvPr>
        </p:nvSpPr>
        <p:spPr>
          <a:xfrm>
            <a:off x="456064" y="663806"/>
            <a:ext cx="11279873" cy="274600"/>
          </a:xfrm>
        </p:spPr>
        <p:txBody>
          <a:bodyPr>
            <a:noAutofit/>
          </a:bodyPr>
          <a:lstStyle/>
          <a:p>
            <a:r>
              <a:rPr lang="en-US" sz="1667" dirty="0">
                <a:latin typeface="Helvetica Light" panose="020B0403020202020204" pitchFamily="34" charset="0"/>
              </a:rPr>
              <a:t>How do I use it?</a:t>
            </a:r>
          </a:p>
        </p:txBody>
      </p:sp>
      <p:sp>
        <p:nvSpPr>
          <p:cNvPr id="5" name="Slide Number Placeholder 4"/>
          <p:cNvSpPr>
            <a:spLocks noGrp="1"/>
          </p:cNvSpPr>
          <p:nvPr>
            <p:ph type="sldNum" sz="quarter" idx="4294967295"/>
          </p:nvPr>
        </p:nvSpPr>
        <p:spPr>
          <a:xfrm>
            <a:off x="0" y="6356350"/>
            <a:ext cx="1143000" cy="366713"/>
          </a:xfrm>
          <a:prstGeom prst="rect">
            <a:avLst/>
          </a:prstGeom>
        </p:spPr>
        <p:txBody>
          <a:bodyPr/>
          <a:lstStyle/>
          <a:p>
            <a:pPr algn="ctr"/>
            <a:fld id="{4821D795-FE12-2247-BAA5-F1F065BE8D34}" type="slidenum">
              <a:rPr lang="en-US" sz="1467">
                <a:solidFill>
                  <a:schemeClr val="bg1"/>
                </a:solidFill>
              </a:rPr>
              <a:pPr algn="ctr"/>
              <a:t>16</a:t>
            </a:fld>
            <a:endParaRPr lang="en-US" sz="1467" dirty="0">
              <a:solidFill>
                <a:schemeClr val="bg1"/>
              </a:solidFill>
            </a:endParaRPr>
          </a:p>
        </p:txBody>
      </p:sp>
      <p:sp>
        <p:nvSpPr>
          <p:cNvPr id="6" name="TextBox 5"/>
          <p:cNvSpPr txBox="1"/>
          <p:nvPr/>
        </p:nvSpPr>
        <p:spPr>
          <a:xfrm>
            <a:off x="819964" y="4596595"/>
            <a:ext cx="10823396" cy="1403001"/>
          </a:xfrm>
          <a:prstGeom prst="rect">
            <a:avLst/>
          </a:prstGeom>
        </p:spPr>
        <p:txBody>
          <a:bodyPr wrap="square" lIns="68568" tIns="34284" rIns="68568" bIns="34284" rtlCol="0">
            <a:spAutoFit/>
          </a:bodyPr>
          <a:lstStyle/>
          <a:p>
            <a:pPr marL="380975" indent="-380975">
              <a:buFont typeface="Arial"/>
              <a:buChar char="•"/>
            </a:pPr>
            <a:r>
              <a:rPr lang="en-US" sz="2667" dirty="0">
                <a:latin typeface="Helvetica Light" panose="020B0403020202020204" pitchFamily="34" charset="0"/>
              </a:rPr>
              <a:t>Your term </a:t>
            </a:r>
            <a:r>
              <a:rPr lang="en-US" sz="2667" u="sng" dirty="0">
                <a:latin typeface="Helvetica Light" panose="020B0403020202020204" pitchFamily="34" charset="0"/>
              </a:rPr>
              <a:t>MUST</a:t>
            </a:r>
            <a:r>
              <a:rPr lang="en-US" sz="2667" dirty="0">
                <a:latin typeface="Helvetica Light" panose="020B0403020202020204" pitchFamily="34" charset="0"/>
              </a:rPr>
              <a:t> be bounded by major </a:t>
            </a:r>
            <a:r>
              <a:rPr lang="en-US" sz="2667" dirty="0" err="1">
                <a:latin typeface="Helvetica Light" panose="020B0403020202020204" pitchFamily="34" charset="0"/>
              </a:rPr>
              <a:t>segmenters</a:t>
            </a:r>
            <a:endParaRPr lang="en-US" sz="2667" dirty="0">
              <a:latin typeface="Helvetica Light" panose="020B0403020202020204" pitchFamily="34" charset="0"/>
            </a:endParaRPr>
          </a:p>
          <a:p>
            <a:pPr marL="924924" lvl="1" indent="-380975">
              <a:buFont typeface="Arial"/>
              <a:buChar char="•"/>
            </a:pPr>
            <a:r>
              <a:rPr lang="en-US" sz="2000" dirty="0">
                <a:latin typeface="Helvetica Light" panose="020B0403020202020204" pitchFamily="34" charset="0"/>
              </a:rPr>
              <a:t>Example: Spaces, tabs, carriage returns</a:t>
            </a:r>
          </a:p>
          <a:p>
            <a:pPr marL="1469111" lvl="2" indent="-380975">
              <a:buFont typeface="Arial"/>
              <a:buChar char="•"/>
            </a:pPr>
            <a:r>
              <a:rPr lang="en-US" sz="2000" dirty="0">
                <a:latin typeface="Helvetica Light" panose="020B0403020202020204" pitchFamily="34" charset="0"/>
              </a:rPr>
              <a:t>See </a:t>
            </a:r>
            <a:r>
              <a:rPr lang="en-US" sz="2000" dirty="0" err="1">
                <a:latin typeface="Helvetica Light" panose="020B0403020202020204" pitchFamily="34" charset="0"/>
              </a:rPr>
              <a:t>Segmenters.conf</a:t>
            </a:r>
            <a:r>
              <a:rPr lang="en-US" sz="2000" dirty="0">
                <a:latin typeface="Helvetica Light" panose="020B0403020202020204" pitchFamily="34" charset="0"/>
              </a:rPr>
              <a:t> spec for full details</a:t>
            </a:r>
          </a:p>
          <a:p>
            <a:pPr marL="924924" lvl="1" indent="-380975">
              <a:buFont typeface="Arial"/>
              <a:buChar char="•"/>
            </a:pPr>
            <a:r>
              <a:rPr lang="en-US" sz="2000" dirty="0">
                <a:latin typeface="Helvetica Light" panose="020B0403020202020204" pitchFamily="34" charset="0"/>
              </a:rPr>
              <a:t>Your term cannot contain major </a:t>
            </a:r>
            <a:r>
              <a:rPr lang="en-US" sz="2000" dirty="0" err="1">
                <a:latin typeface="Helvetica Light" panose="020B0403020202020204" pitchFamily="34" charset="0"/>
              </a:rPr>
              <a:t>segmenters</a:t>
            </a:r>
            <a:endParaRPr lang="en-US" sz="2000" dirty="0">
              <a:latin typeface="Helvetica Light" panose="020B0403020202020204" pitchFamily="34" charset="0"/>
            </a:endParaRPr>
          </a:p>
        </p:txBody>
      </p:sp>
      <p:sp>
        <p:nvSpPr>
          <p:cNvPr id="8" name="TextBox 7"/>
          <p:cNvSpPr txBox="1"/>
          <p:nvPr/>
        </p:nvSpPr>
        <p:spPr>
          <a:xfrm>
            <a:off x="3950208" y="1847438"/>
            <a:ext cx="7979109" cy="379656"/>
          </a:xfrm>
          <a:prstGeom prst="rect">
            <a:avLst/>
          </a:prstGeom>
          <a:solidFill>
            <a:srgbClr val="00AFAA">
              <a:alpha val="29804"/>
            </a:srgbClr>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67" dirty="0" err="1">
                <a:solidFill>
                  <a:schemeClr val="tx1"/>
                </a:solidFill>
                <a:latin typeface="Courier" charset="0"/>
                <a:ea typeface="Courier" charset="0"/>
                <a:cs typeface="Courier" charset="0"/>
              </a:rPr>
              <a:t>ip</a:t>
            </a:r>
            <a:r>
              <a:rPr lang="en-US" sz="1867" dirty="0">
                <a:solidFill>
                  <a:schemeClr val="tx1"/>
                </a:solidFill>
                <a:latin typeface="Courier" charset="0"/>
                <a:ea typeface="Courier" charset="0"/>
                <a:cs typeface="Courier" charset="0"/>
              </a:rPr>
              <a:t> 10.0.0.6  -  807256800  GET  /images/</a:t>
            </a:r>
            <a:r>
              <a:rPr lang="en-US" sz="1867" dirty="0" err="1">
                <a:solidFill>
                  <a:schemeClr val="tx1"/>
                </a:solidFill>
                <a:latin typeface="Courier" charset="0"/>
                <a:ea typeface="Courier" charset="0"/>
                <a:cs typeface="Courier" charset="0"/>
              </a:rPr>
              <a:t>launchlogo.gif</a:t>
            </a:r>
            <a:endParaRPr lang="en-US" sz="1867" dirty="0">
              <a:solidFill>
                <a:schemeClr val="tx1"/>
              </a:solidFill>
              <a:latin typeface="Courier" charset="0"/>
              <a:ea typeface="Courier" charset="0"/>
              <a:cs typeface="Courier" charset="0"/>
            </a:endParaRPr>
          </a:p>
        </p:txBody>
      </p:sp>
      <p:sp>
        <p:nvSpPr>
          <p:cNvPr id="9" name="TextBox 8"/>
          <p:cNvSpPr txBox="1"/>
          <p:nvPr/>
        </p:nvSpPr>
        <p:spPr>
          <a:xfrm>
            <a:off x="3950208" y="2342260"/>
            <a:ext cx="7975260" cy="379656"/>
          </a:xfrm>
          <a:prstGeom prst="rect">
            <a:avLst/>
          </a:prstGeom>
          <a:solidFill>
            <a:srgbClr val="00AFAA">
              <a:alpha val="29804"/>
            </a:srgbClr>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67" dirty="0" err="1">
                <a:solidFill>
                  <a:schemeClr val="tx1"/>
                </a:solidFill>
                <a:latin typeface="Courier" charset="0"/>
                <a:ea typeface="Courier" charset="0"/>
                <a:cs typeface="Courier" charset="0"/>
              </a:rPr>
              <a:t>ip</a:t>
            </a:r>
            <a:r>
              <a:rPr lang="en-US" sz="1867" dirty="0">
                <a:solidFill>
                  <a:schemeClr val="tx1"/>
                </a:solidFill>
                <a:latin typeface="Courier" charset="0"/>
                <a:ea typeface="Courier" charset="0"/>
                <a:cs typeface="Courier" charset="0"/>
              </a:rPr>
              <a:t>=10.0.0.6  -  807256804  GET  /shuttle/</a:t>
            </a:r>
            <a:r>
              <a:rPr lang="en-US" sz="1867" dirty="0" err="1">
                <a:solidFill>
                  <a:schemeClr val="tx1"/>
                </a:solidFill>
                <a:latin typeface="Courier" charset="0"/>
                <a:ea typeface="Courier" charset="0"/>
                <a:cs typeface="Courier" charset="0"/>
              </a:rPr>
              <a:t>missions.html</a:t>
            </a:r>
            <a:endParaRPr lang="en-US" sz="1867" dirty="0">
              <a:solidFill>
                <a:schemeClr val="tx1"/>
              </a:solidFill>
              <a:latin typeface="Courier" charset="0"/>
              <a:ea typeface="Courier" charset="0"/>
              <a:cs typeface="Courier" charset="0"/>
            </a:endParaRPr>
          </a:p>
        </p:txBody>
      </p:sp>
      <p:sp>
        <p:nvSpPr>
          <p:cNvPr id="10" name="TextBox 9"/>
          <p:cNvSpPr txBox="1"/>
          <p:nvPr/>
        </p:nvSpPr>
        <p:spPr>
          <a:xfrm>
            <a:off x="3950208" y="2839763"/>
            <a:ext cx="7979109" cy="379656"/>
          </a:xfrm>
          <a:prstGeom prst="rect">
            <a:avLst/>
          </a:prstGeom>
          <a:solidFill>
            <a:srgbClr val="00AFAA">
              <a:alpha val="29804"/>
            </a:srgbClr>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67" dirty="0">
                <a:solidFill>
                  <a:schemeClr val="tx1"/>
                </a:solidFill>
                <a:latin typeface="Courier" charset="0"/>
                <a:ea typeface="Courier" charset="0"/>
                <a:cs typeface="Courier" charset="0"/>
              </a:rPr>
              <a:t>ip10.0.0.6  -  807256944  GET  /history/</a:t>
            </a:r>
            <a:r>
              <a:rPr lang="en-US" sz="1867" dirty="0" err="1">
                <a:solidFill>
                  <a:schemeClr val="tx1"/>
                </a:solidFill>
                <a:latin typeface="Courier" charset="0"/>
                <a:ea typeface="Courier" charset="0"/>
                <a:cs typeface="Courier" charset="0"/>
              </a:rPr>
              <a:t>history.html</a:t>
            </a:r>
            <a:endParaRPr lang="en-US" sz="1867" dirty="0">
              <a:solidFill>
                <a:schemeClr val="tx1"/>
              </a:solidFill>
              <a:latin typeface="Courier" charset="0"/>
              <a:ea typeface="Courier" charset="0"/>
              <a:cs typeface="Courier" charset="0"/>
            </a:endParaRPr>
          </a:p>
        </p:txBody>
      </p:sp>
      <p:sp>
        <p:nvSpPr>
          <p:cNvPr id="11" name="TextBox 10"/>
          <p:cNvSpPr txBox="1"/>
          <p:nvPr/>
        </p:nvSpPr>
        <p:spPr>
          <a:xfrm>
            <a:off x="490782" y="1847438"/>
            <a:ext cx="2637260" cy="379656"/>
          </a:xfrm>
          <a:prstGeom prst="rect">
            <a:avLst/>
          </a:prstGeom>
          <a:solidFill>
            <a:srgbClr val="00AFAA">
              <a:alpha val="29804"/>
            </a:srgbClr>
          </a:solidFill>
          <a:ln>
            <a:solidFill>
              <a:schemeClr val="accent2"/>
            </a:solid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867" dirty="0" err="1">
                <a:solidFill>
                  <a:schemeClr val="tx1"/>
                </a:solidFill>
                <a:latin typeface="Courier" charset="0"/>
                <a:ea typeface="Courier" charset="0"/>
                <a:cs typeface="Courier" charset="0"/>
              </a:rPr>
              <a:t>ip</a:t>
            </a:r>
            <a:r>
              <a:rPr lang="en-US" sz="1867" dirty="0">
                <a:solidFill>
                  <a:schemeClr val="tx1"/>
                </a:solidFill>
                <a:latin typeface="Courier" charset="0"/>
                <a:ea typeface="Courier" charset="0"/>
                <a:cs typeface="Courier" charset="0"/>
              </a:rPr>
              <a:t>=TERM(10.0.0.6)</a:t>
            </a:r>
          </a:p>
        </p:txBody>
      </p:sp>
      <p:sp>
        <p:nvSpPr>
          <p:cNvPr id="12" name="TextBox 11"/>
          <p:cNvSpPr txBox="1"/>
          <p:nvPr/>
        </p:nvSpPr>
        <p:spPr>
          <a:xfrm>
            <a:off x="490781" y="2342260"/>
            <a:ext cx="2637260" cy="379656"/>
          </a:xfrm>
          <a:prstGeom prst="rect">
            <a:avLst/>
          </a:prstGeom>
          <a:solidFill>
            <a:srgbClr val="00AFAA">
              <a:alpha val="29804"/>
            </a:srgbClr>
          </a:solidFill>
          <a:ln>
            <a:solidFill>
              <a:schemeClr val="accent2"/>
            </a:solid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867" dirty="0">
                <a:solidFill>
                  <a:schemeClr val="tx1"/>
                </a:solidFill>
                <a:latin typeface="Courier" charset="0"/>
                <a:ea typeface="Courier" charset="0"/>
                <a:cs typeface="Courier" charset="0"/>
              </a:rPr>
              <a:t>TERM(</a:t>
            </a:r>
            <a:r>
              <a:rPr lang="en-US" sz="1867" dirty="0" err="1">
                <a:solidFill>
                  <a:schemeClr val="tx1"/>
                </a:solidFill>
                <a:latin typeface="Courier" charset="0"/>
                <a:ea typeface="Courier" charset="0"/>
                <a:cs typeface="Courier" charset="0"/>
              </a:rPr>
              <a:t>ip</a:t>
            </a:r>
            <a:r>
              <a:rPr lang="en-US" sz="1867" dirty="0">
                <a:solidFill>
                  <a:schemeClr val="tx1"/>
                </a:solidFill>
                <a:latin typeface="Courier" charset="0"/>
                <a:ea typeface="Courier" charset="0"/>
                <a:cs typeface="Courier" charset="0"/>
              </a:rPr>
              <a:t>=10.0.0.6)</a:t>
            </a:r>
          </a:p>
        </p:txBody>
      </p:sp>
      <p:sp>
        <p:nvSpPr>
          <p:cNvPr id="13" name="TextBox 12"/>
          <p:cNvSpPr txBox="1"/>
          <p:nvPr/>
        </p:nvSpPr>
        <p:spPr>
          <a:xfrm>
            <a:off x="490782" y="2837083"/>
            <a:ext cx="2680649" cy="379656"/>
          </a:xfrm>
          <a:prstGeom prst="rect">
            <a:avLst/>
          </a:prstGeom>
          <a:solidFill>
            <a:srgbClr val="00AFAA">
              <a:alpha val="29804"/>
            </a:srgbClr>
          </a:solidFill>
          <a:ln>
            <a:solidFill>
              <a:schemeClr val="accent2"/>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867" dirty="0">
                <a:solidFill>
                  <a:schemeClr val="tx1"/>
                </a:solidFill>
                <a:latin typeface="Courier" charset="0"/>
                <a:ea typeface="Courier" charset="0"/>
                <a:cs typeface="Courier" charset="0"/>
              </a:rPr>
              <a:t>TERM(ip10.0.0.6)</a:t>
            </a:r>
          </a:p>
        </p:txBody>
      </p:sp>
      <p:sp>
        <p:nvSpPr>
          <p:cNvPr id="14" name="TextBox 13"/>
          <p:cNvSpPr txBox="1"/>
          <p:nvPr/>
        </p:nvSpPr>
        <p:spPr>
          <a:xfrm>
            <a:off x="3950208" y="3334585"/>
            <a:ext cx="7979109" cy="379656"/>
          </a:xfrm>
          <a:prstGeom prst="rect">
            <a:avLst/>
          </a:prstGeom>
          <a:solidFill>
            <a:srgbClr val="00AFAA">
              <a:alpha val="29804"/>
            </a:srgbClr>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67" dirty="0">
                <a:solidFill>
                  <a:schemeClr val="tx1"/>
                </a:solidFill>
                <a:latin typeface="Courier" charset="0"/>
                <a:ea typeface="Courier" charset="0"/>
                <a:cs typeface="Courier" charset="0"/>
              </a:rPr>
              <a:t>10.0.0.6:80  -  807256966  GET  /</a:t>
            </a:r>
            <a:r>
              <a:rPr lang="en-US" sz="1867" dirty="0" err="1">
                <a:solidFill>
                  <a:schemeClr val="tx1"/>
                </a:solidFill>
                <a:latin typeface="Courier" charset="0"/>
                <a:ea typeface="Courier" charset="0"/>
                <a:cs typeface="Courier" charset="0"/>
              </a:rPr>
              <a:t>skylab</a:t>
            </a:r>
            <a:r>
              <a:rPr lang="en-US" sz="1867" dirty="0">
                <a:solidFill>
                  <a:schemeClr val="tx1"/>
                </a:solidFill>
                <a:latin typeface="Courier" charset="0"/>
                <a:ea typeface="Courier" charset="0"/>
                <a:cs typeface="Courier" charset="0"/>
              </a:rPr>
              <a:t>/skylab-4.html</a:t>
            </a:r>
          </a:p>
        </p:txBody>
      </p:sp>
      <p:sp>
        <p:nvSpPr>
          <p:cNvPr id="15" name="TextBox 14"/>
          <p:cNvSpPr txBox="1"/>
          <p:nvPr/>
        </p:nvSpPr>
        <p:spPr>
          <a:xfrm>
            <a:off x="490781" y="3334585"/>
            <a:ext cx="2680649" cy="379656"/>
          </a:xfrm>
          <a:prstGeom prst="rect">
            <a:avLst/>
          </a:prstGeom>
          <a:solidFill>
            <a:srgbClr val="00AFAA">
              <a:alpha val="29804"/>
            </a:srgbClr>
          </a:solidFill>
          <a:ln>
            <a:solidFill>
              <a:schemeClr val="accent2"/>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867" dirty="0">
                <a:solidFill>
                  <a:schemeClr val="tx1"/>
                </a:solidFill>
                <a:latin typeface="Courier" charset="0"/>
                <a:ea typeface="Courier" charset="0"/>
                <a:cs typeface="Courier" charset="0"/>
              </a:rPr>
              <a:t>TERM(10.0.0.6*)</a:t>
            </a:r>
          </a:p>
        </p:txBody>
      </p:sp>
      <p:cxnSp>
        <p:nvCxnSpPr>
          <p:cNvPr id="17" name="Straight Arrow Connector 16"/>
          <p:cNvCxnSpPr>
            <a:stCxn id="11" idx="3"/>
            <a:endCxn id="8" idx="1"/>
          </p:cNvCxnSpPr>
          <p:nvPr/>
        </p:nvCxnSpPr>
        <p:spPr>
          <a:xfrm>
            <a:off x="3128042" y="2037266"/>
            <a:ext cx="822166"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9" idx="1"/>
          </p:cNvCxnSpPr>
          <p:nvPr/>
        </p:nvCxnSpPr>
        <p:spPr>
          <a:xfrm>
            <a:off x="3128041" y="2532088"/>
            <a:ext cx="822167"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0" idx="1"/>
          </p:cNvCxnSpPr>
          <p:nvPr/>
        </p:nvCxnSpPr>
        <p:spPr>
          <a:xfrm>
            <a:off x="3171431" y="3026911"/>
            <a:ext cx="778777" cy="268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3"/>
            <a:endCxn id="14" idx="1"/>
          </p:cNvCxnSpPr>
          <p:nvPr/>
        </p:nvCxnSpPr>
        <p:spPr>
          <a:xfrm>
            <a:off x="3171430" y="3524413"/>
            <a:ext cx="778778"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50208" y="3829408"/>
            <a:ext cx="7979109" cy="379656"/>
          </a:xfrm>
          <a:prstGeom prst="rect">
            <a:avLst/>
          </a:prstGeom>
          <a:solidFill>
            <a:srgbClr val="00AFAA">
              <a:alpha val="29804"/>
            </a:srgbClr>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67" dirty="0">
                <a:solidFill>
                  <a:schemeClr val="tx1"/>
                </a:solidFill>
                <a:latin typeface="Courier" charset="0"/>
                <a:ea typeface="Courier" charset="0"/>
                <a:cs typeface="Courier" charset="0"/>
              </a:rPr>
              <a:t>9/28/16 1:30 PM - name</a:t>
            </a:r>
            <a:r>
              <a:rPr lang="en-US" sz="1867" dirty="0">
                <a:solidFill>
                  <a:srgbClr val="FF0000"/>
                </a:solidFill>
                <a:latin typeface="Courier" charset="0"/>
                <a:ea typeface="Courier" charset="0"/>
                <a:cs typeface="Courier" charset="0"/>
              </a:rPr>
              <a:t>=</a:t>
            </a:r>
            <a:r>
              <a:rPr lang="en-US" sz="1867" dirty="0">
                <a:solidFill>
                  <a:schemeClr val="tx1"/>
                </a:solidFill>
                <a:latin typeface="Courier" charset="0"/>
                <a:ea typeface="Courier" charset="0"/>
                <a:cs typeface="Courier" charset="0"/>
              </a:rPr>
              <a:t>Willy Wonka sex=m age=46</a:t>
            </a:r>
          </a:p>
        </p:txBody>
      </p:sp>
      <p:sp>
        <p:nvSpPr>
          <p:cNvPr id="28" name="TextBox 27"/>
          <p:cNvSpPr txBox="1"/>
          <p:nvPr/>
        </p:nvSpPr>
        <p:spPr>
          <a:xfrm>
            <a:off x="490781" y="3829407"/>
            <a:ext cx="2680649" cy="338554"/>
          </a:xfrm>
          <a:prstGeom prst="rect">
            <a:avLst/>
          </a:prstGeom>
          <a:solidFill>
            <a:srgbClr val="00AFAA">
              <a:alpha val="29804"/>
            </a:srgbClr>
          </a:solidFill>
          <a:ln>
            <a:solidFill>
              <a:schemeClr val="accent2"/>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solidFill>
                  <a:schemeClr val="tx1"/>
                </a:solidFill>
                <a:latin typeface="Courier" charset="0"/>
                <a:ea typeface="Courier" charset="0"/>
                <a:cs typeface="Courier" charset="0"/>
              </a:rPr>
              <a:t>TERM(“Willy Wonka”)</a:t>
            </a:r>
          </a:p>
        </p:txBody>
      </p:sp>
      <p:cxnSp>
        <p:nvCxnSpPr>
          <p:cNvPr id="29" name="Straight Arrow Connector 28"/>
          <p:cNvCxnSpPr/>
          <p:nvPr/>
        </p:nvCxnSpPr>
        <p:spPr>
          <a:xfrm>
            <a:off x="3171429" y="4034592"/>
            <a:ext cx="278908"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352267" y="3757625"/>
            <a:ext cx="417102" cy="523220"/>
          </a:xfrm>
          <a:prstGeom prst="rect">
            <a:avLst/>
          </a:prstGeom>
          <a:noFill/>
        </p:spPr>
        <p:txBody>
          <a:bodyPr wrap="none" rtlCol="0">
            <a:spAutoFit/>
          </a:bodyPr>
          <a:lstStyle/>
          <a:p>
            <a:r>
              <a:rPr lang="en-US" sz="2800" b="1" dirty="0">
                <a:solidFill>
                  <a:srgbClr val="FF0000"/>
                </a:solidFill>
                <a:latin typeface="Franklin Gothic Heavy" charset="0"/>
                <a:ea typeface="Franklin Gothic Heavy" charset="0"/>
                <a:cs typeface="Franklin Gothic Heavy" charset="0"/>
              </a:rPr>
              <a:t>X</a:t>
            </a:r>
          </a:p>
        </p:txBody>
      </p:sp>
    </p:spTree>
    <p:extLst>
      <p:ext uri="{BB962C8B-B14F-4D97-AF65-F5344CB8AC3E}">
        <p14:creationId xmlns:p14="http://schemas.microsoft.com/office/powerpoint/2010/main" val="399211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3BF20A-568C-BA4A-A46A-B331F422CC7B}"/>
              </a:ext>
            </a:extLst>
          </p:cNvPr>
          <p:cNvSpPr>
            <a:spLocks noGrp="1"/>
          </p:cNvSpPr>
          <p:nvPr>
            <p:ph sz="quarter" idx="13"/>
          </p:nvPr>
        </p:nvSpPr>
        <p:spPr/>
        <p:txBody>
          <a:bodyPr/>
          <a:lstStyle/>
          <a:p>
            <a:r>
              <a:rPr lang="en-US" dirty="0">
                <a:latin typeface="Helvetica Light" panose="020B0403020202020204" pitchFamily="34" charset="0"/>
              </a:rPr>
              <a:t>Easy… </a:t>
            </a:r>
          </a:p>
          <a:p>
            <a:pPr lvl="1"/>
            <a:r>
              <a:rPr lang="en-US" dirty="0">
                <a:latin typeface="Helvetica Light" panose="020B0403020202020204" pitchFamily="34" charset="0"/>
              </a:rPr>
              <a:t>Limit your time window</a:t>
            </a:r>
          </a:p>
          <a:p>
            <a:pPr lvl="1"/>
            <a:r>
              <a:rPr lang="en-US" dirty="0">
                <a:latin typeface="Helvetica Light" panose="020B0403020202020204" pitchFamily="34" charset="0"/>
              </a:rPr>
              <a:t>Use specific index names</a:t>
            </a:r>
          </a:p>
          <a:p>
            <a:pPr lvl="1"/>
            <a:r>
              <a:rPr lang="en-US" dirty="0">
                <a:latin typeface="Helvetica Light" panose="020B0403020202020204" pitchFamily="34" charset="0"/>
              </a:rPr>
              <a:t>Look for things that do exist, rather than don’t (include vs exclude)</a:t>
            </a:r>
          </a:p>
          <a:p>
            <a:pPr lvl="1"/>
            <a:r>
              <a:rPr lang="en-US" dirty="0">
                <a:latin typeface="Helvetica Light" panose="020B0403020202020204" pitchFamily="34" charset="0"/>
              </a:rPr>
              <a:t>Filter &amp; prune results early in your search</a:t>
            </a:r>
          </a:p>
          <a:p>
            <a:pPr lvl="1"/>
            <a:r>
              <a:rPr lang="en-US" dirty="0">
                <a:latin typeface="Helvetica Light" panose="020B0403020202020204" pitchFamily="34" charset="0"/>
              </a:rPr>
              <a:t>Keep it clean. Put commands on new lines. </a:t>
            </a:r>
          </a:p>
          <a:p>
            <a:r>
              <a:rPr lang="en-US" dirty="0">
                <a:latin typeface="Helvetica Light" panose="020B0403020202020204" pitchFamily="34" charset="0"/>
              </a:rPr>
              <a:t>Medium…</a:t>
            </a:r>
          </a:p>
          <a:p>
            <a:pPr lvl="1"/>
            <a:r>
              <a:rPr lang="en-US" dirty="0">
                <a:latin typeface="Helvetica Light" panose="020B0403020202020204" pitchFamily="34" charset="0"/>
              </a:rPr>
              <a:t>Substitute expensive commands with non-expensive SPL commands</a:t>
            </a:r>
          </a:p>
          <a:p>
            <a:pPr lvl="2">
              <a:buFont typeface="Courier New" panose="02070309020205020404" pitchFamily="49" charset="0"/>
              <a:buChar char="o"/>
            </a:pPr>
            <a:r>
              <a:rPr lang="en-US" dirty="0">
                <a:latin typeface="Helvetica Light" panose="020B0403020202020204" pitchFamily="34" charset="0"/>
              </a:rPr>
              <a:t>GOAL: Fulfill the search while touching the fewest number of buckets possible</a:t>
            </a:r>
          </a:p>
          <a:p>
            <a:pPr lvl="2">
              <a:buFont typeface="Courier New" panose="02070309020205020404" pitchFamily="49" charset="0"/>
              <a:buChar char="o"/>
            </a:pPr>
            <a:r>
              <a:rPr lang="en-US" dirty="0">
                <a:latin typeface="Helvetica Light" panose="020B0403020202020204" pitchFamily="34" charset="0"/>
              </a:rPr>
              <a:t>Fewer buckets = less data searched = faster search</a:t>
            </a:r>
          </a:p>
          <a:p>
            <a:pPr lvl="1"/>
            <a:r>
              <a:rPr lang="en-US" dirty="0">
                <a:latin typeface="Helvetica Light" panose="020B0403020202020204" pitchFamily="34" charset="0"/>
              </a:rPr>
              <a:t>Use TERM, </a:t>
            </a:r>
            <a:r>
              <a:rPr lang="en-US" dirty="0" err="1">
                <a:latin typeface="Helvetica Light" panose="020B0403020202020204" pitchFamily="34" charset="0"/>
              </a:rPr>
              <a:t>tstats</a:t>
            </a:r>
            <a:r>
              <a:rPr lang="en-US" dirty="0">
                <a:latin typeface="Helvetica Light" panose="020B0403020202020204" pitchFamily="34" charset="0"/>
              </a:rPr>
              <a:t>, metadata whenever you can</a:t>
            </a:r>
          </a:p>
          <a:p>
            <a:pPr lvl="2">
              <a:buFont typeface="Courier New" panose="02070309020205020404" pitchFamily="49" charset="0"/>
              <a:buChar char="o"/>
            </a:pPr>
            <a:r>
              <a:rPr lang="en-US" dirty="0" err="1">
                <a:solidFill>
                  <a:schemeClr val="tx1"/>
                </a:solidFill>
                <a:latin typeface="Helvetica Light" panose="020B0403020202020204" pitchFamily="34" charset="0"/>
              </a:rPr>
              <a:t>Tstats</a:t>
            </a:r>
            <a:r>
              <a:rPr lang="en-US" dirty="0">
                <a:solidFill>
                  <a:schemeClr val="tx1"/>
                </a:solidFill>
                <a:latin typeface="Helvetica Light" panose="020B0403020202020204" pitchFamily="34" charset="0"/>
              </a:rPr>
              <a:t> is a super-fast command; doesn’t search or return raw data</a:t>
            </a:r>
          </a:p>
          <a:p>
            <a:pPr lvl="2">
              <a:buFont typeface="Courier New" panose="02070309020205020404" pitchFamily="49" charset="0"/>
              <a:buChar char="o"/>
            </a:pPr>
            <a:r>
              <a:rPr lang="en-US" dirty="0" err="1">
                <a:solidFill>
                  <a:schemeClr val="tx1"/>
                </a:solidFill>
                <a:latin typeface="Helvetica Light" panose="020B0403020202020204" pitchFamily="34" charset="0"/>
              </a:rPr>
              <a:t>Tstats</a:t>
            </a:r>
            <a:r>
              <a:rPr lang="en-US" dirty="0">
                <a:solidFill>
                  <a:schemeClr val="tx1"/>
                </a:solidFill>
                <a:latin typeface="Helvetica Light" panose="020B0403020202020204" pitchFamily="34" charset="0"/>
              </a:rPr>
              <a:t> can be used on report/data-model accelerations AND indexed extractions</a:t>
            </a:r>
          </a:p>
          <a:p>
            <a:pPr marL="878382" lvl="2" indent="0">
              <a:buNone/>
            </a:pPr>
            <a:r>
              <a:rPr lang="en-US" dirty="0">
                <a:solidFill>
                  <a:srgbClr val="222222"/>
                </a:solidFill>
                <a:latin typeface="Menlo" panose="020B0609030804020204" pitchFamily="49" charset="0"/>
              </a:rPr>
              <a:t>| metadata type=hosts | rex field=host "(?&lt;</a:t>
            </a:r>
            <a:r>
              <a:rPr lang="en-US" dirty="0" err="1">
                <a:solidFill>
                  <a:srgbClr val="222222"/>
                </a:solidFill>
                <a:latin typeface="Menlo" panose="020B0609030804020204" pitchFamily="49" charset="0"/>
              </a:rPr>
              <a:t>shortHost</a:t>
            </a:r>
            <a:r>
              <a:rPr lang="en-US" dirty="0">
                <a:solidFill>
                  <a:srgbClr val="222222"/>
                </a:solidFill>
                <a:latin typeface="Menlo" panose="020B0609030804020204" pitchFamily="49" charset="0"/>
              </a:rPr>
              <a:t>&gt;[^.]+)$" | rex</a:t>
            </a:r>
          </a:p>
          <a:p>
            <a:pPr marL="878382" lvl="2" indent="0">
              <a:buNone/>
            </a:pPr>
            <a:r>
              <a:rPr lang="en-US" dirty="0">
                <a:solidFill>
                  <a:srgbClr val="222222"/>
                </a:solidFill>
                <a:latin typeface="Menlo" panose="020B0609030804020204" pitchFamily="49" charset="0"/>
              </a:rPr>
              <a:t>field=host "(?&lt;</a:t>
            </a:r>
            <a:r>
              <a:rPr lang="en-US" dirty="0" err="1">
                <a:solidFill>
                  <a:srgbClr val="222222"/>
                </a:solidFill>
                <a:latin typeface="Menlo" panose="020B0609030804020204" pitchFamily="49" charset="0"/>
              </a:rPr>
              <a:t>shortHost</a:t>
            </a:r>
            <a:r>
              <a:rPr lang="en-US" dirty="0">
                <a:solidFill>
                  <a:srgbClr val="222222"/>
                </a:solidFill>
                <a:latin typeface="Menlo" panose="020B0609030804020204" pitchFamily="49" charset="0"/>
              </a:rPr>
              <a:t>&gt;[^.]+)\." | </a:t>
            </a:r>
            <a:r>
              <a:rPr lang="en-US" dirty="0" err="1">
                <a:solidFill>
                  <a:srgbClr val="222222"/>
                </a:solidFill>
                <a:latin typeface="Menlo" panose="020B0609030804020204" pitchFamily="49" charset="0"/>
              </a:rPr>
              <a:t>dedup</a:t>
            </a:r>
            <a:r>
              <a:rPr lang="en-US" dirty="0">
                <a:solidFill>
                  <a:srgbClr val="222222"/>
                </a:solidFill>
                <a:latin typeface="Menlo" panose="020B0609030804020204" pitchFamily="49" charset="0"/>
              </a:rPr>
              <a:t> </a:t>
            </a:r>
            <a:r>
              <a:rPr lang="en-US" dirty="0" err="1">
                <a:solidFill>
                  <a:srgbClr val="222222"/>
                </a:solidFill>
                <a:latin typeface="Menlo" panose="020B0609030804020204" pitchFamily="49" charset="0"/>
              </a:rPr>
              <a:t>shortHost</a:t>
            </a:r>
            <a:r>
              <a:rPr lang="en-US" dirty="0">
                <a:solidFill>
                  <a:srgbClr val="222222"/>
                </a:solidFill>
                <a:latin typeface="Menlo" panose="020B0609030804020204" pitchFamily="49" charset="0"/>
              </a:rPr>
              <a:t> | table </a:t>
            </a:r>
            <a:r>
              <a:rPr lang="en-US" dirty="0" err="1">
                <a:solidFill>
                  <a:srgbClr val="222222"/>
                </a:solidFill>
                <a:latin typeface="Menlo" panose="020B0609030804020204" pitchFamily="49" charset="0"/>
              </a:rPr>
              <a:t>shortHost</a:t>
            </a:r>
            <a:endParaRPr lang="en-US" dirty="0"/>
          </a:p>
          <a:p>
            <a:pPr lvl="1"/>
            <a:r>
              <a:rPr lang="en-US" dirty="0">
                <a:latin typeface="Helvetica Light" panose="020B0403020202020204" pitchFamily="34" charset="0"/>
              </a:rPr>
              <a:t>Use default field-extractions whenever possible, e.g. source, host, </a:t>
            </a:r>
            <a:r>
              <a:rPr lang="en-US" dirty="0" err="1">
                <a:latin typeface="Helvetica Light" panose="020B0403020202020204" pitchFamily="34" charset="0"/>
              </a:rPr>
              <a:t>sourcetype</a:t>
            </a:r>
            <a:r>
              <a:rPr lang="en-US" dirty="0">
                <a:latin typeface="Helvetica Light" panose="020B0403020202020204" pitchFamily="34" charset="0"/>
              </a:rPr>
              <a:t> (special key-value pairs stored in TSIDX</a:t>
            </a:r>
          </a:p>
          <a:p>
            <a:r>
              <a:rPr lang="en-US" dirty="0">
                <a:latin typeface="Helvetica Light" panose="020B0403020202020204" pitchFamily="34" charset="0"/>
              </a:rPr>
              <a:t>Advanced…</a:t>
            </a:r>
          </a:p>
          <a:p>
            <a:pPr lvl="1"/>
            <a:r>
              <a:rPr lang="en-US" dirty="0">
                <a:latin typeface="Helvetica Light" panose="020B0403020202020204" pitchFamily="34" charset="0"/>
              </a:rPr>
              <a:t>Refactor searches to take full advantage of Indexers (distributable, centralized, transforming)</a:t>
            </a:r>
          </a:p>
          <a:p>
            <a:endParaRPr lang="en-US" dirty="0"/>
          </a:p>
          <a:p>
            <a:endParaRPr lang="en-US" dirty="0"/>
          </a:p>
        </p:txBody>
      </p:sp>
      <p:sp>
        <p:nvSpPr>
          <p:cNvPr id="7" name="Title 1">
            <a:extLst>
              <a:ext uri="{FF2B5EF4-FFF2-40B4-BE49-F238E27FC236}">
                <a16:creationId xmlns:a16="http://schemas.microsoft.com/office/drawing/2014/main" id="{D6AEE6FD-F903-1D49-9A5D-A42FBD5CC3AF}"/>
              </a:ext>
            </a:extLst>
          </p:cNvPr>
          <p:cNvSpPr txBox="1">
            <a:spLocks/>
          </p:cNvSpPr>
          <p:nvPr/>
        </p:nvSpPr>
        <p:spPr>
          <a:xfrm>
            <a:off x="609545" y="-30600"/>
            <a:ext cx="10972918" cy="94571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eaLnBrk="1" hangingPunct="1">
              <a:lnSpc>
                <a:spcPct val="80000"/>
              </a:lnSpc>
              <a:spcBef>
                <a:spcPts val="0"/>
              </a:spcBef>
              <a:spcAft>
                <a:spcPts val="0"/>
              </a:spcAft>
              <a:buClr>
                <a:schemeClr val="dk1"/>
              </a:buClr>
              <a:buSzPts val="4200"/>
              <a:buFont typeface="Arial"/>
              <a:buNone/>
              <a:defRPr sz="4200" b="0" i="0" u="none" strike="noStrike" cap="none">
                <a:solidFill>
                  <a:schemeClr val="accent2"/>
                </a:solidFill>
                <a:latin typeface="Helvetica Light" panose="020B0403020202020204" pitchFamily="34" charset="0"/>
                <a:ea typeface="Arial"/>
                <a:cs typeface="Arial"/>
                <a:sym typeface="Arial"/>
              </a:defRPr>
            </a:lvl1pPr>
            <a:lvl2pPr marR="0" lvl="1"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500" dirty="0"/>
              <a:t>Takeaways – Search Tips</a:t>
            </a:r>
          </a:p>
        </p:txBody>
      </p:sp>
    </p:spTree>
    <p:extLst>
      <p:ext uri="{BB962C8B-B14F-4D97-AF65-F5344CB8AC3E}">
        <p14:creationId xmlns:p14="http://schemas.microsoft.com/office/powerpoint/2010/main" val="393954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11"/>
          <p:cNvSpPr>
            <a:spLocks noGrp="1"/>
          </p:cNvSpPr>
          <p:nvPr>
            <p:ph sz="quarter" idx="4294967295"/>
          </p:nvPr>
        </p:nvSpPr>
        <p:spPr>
          <a:xfrm>
            <a:off x="385115" y="988695"/>
            <a:ext cx="11407959" cy="4938888"/>
          </a:xfrm>
          <a:prstGeom prst="rect">
            <a:avLst/>
          </a:prstGeom>
        </p:spPr>
        <p:txBody>
          <a:bodyPr>
            <a:noAutofit/>
          </a:bodyPr>
          <a:lstStyle/>
          <a:p>
            <a:pPr lvl="1"/>
            <a:r>
              <a:rPr lang="en-US" sz="1667" dirty="0">
                <a:latin typeface="Helvetica Light" panose="020B0403020202020204" pitchFamily="34" charset="0"/>
              </a:rPr>
              <a:t>Write Better Searches</a:t>
            </a:r>
            <a:br>
              <a:rPr lang="en-US" sz="1667" dirty="0">
                <a:latin typeface="Helvetica Light" panose="020B0403020202020204" pitchFamily="34" charset="0"/>
              </a:rPr>
            </a:br>
            <a:r>
              <a:rPr lang="en-US" sz="1667" dirty="0">
                <a:latin typeface="Helvetica Light" panose="020B0403020202020204" pitchFamily="34" charset="0"/>
                <a:hlinkClick r:id="rId3"/>
              </a:rPr>
              <a:t>http://docs.splunk.com/Documentation/Splunk/latest/Search/Writebettersearches</a:t>
            </a:r>
            <a:endParaRPr lang="en-US" sz="1667" dirty="0">
              <a:latin typeface="Helvetica Light" panose="020B0403020202020204" pitchFamily="34" charset="0"/>
            </a:endParaRPr>
          </a:p>
          <a:p>
            <a:pPr lvl="1"/>
            <a:r>
              <a:rPr lang="en-US" sz="1667" dirty="0">
                <a:latin typeface="Helvetica Light" panose="020B0403020202020204" pitchFamily="34" charset="0"/>
              </a:rPr>
              <a:t>Wiki: How Distributed Search Works</a:t>
            </a:r>
            <a:br>
              <a:rPr lang="en-US" sz="1667" dirty="0">
                <a:latin typeface="Helvetica Light" panose="020B0403020202020204" pitchFamily="34" charset="0"/>
              </a:rPr>
            </a:br>
            <a:r>
              <a:rPr lang="en-US" sz="1667" dirty="0">
                <a:latin typeface="Helvetica Light" panose="020B0403020202020204" pitchFamily="34" charset="0"/>
                <a:hlinkClick r:id="rId4"/>
              </a:rPr>
              <a:t>http://wiki.splunk.com/Community:HowDistSearchWorks</a:t>
            </a:r>
            <a:endParaRPr lang="en-US" sz="1667" dirty="0">
              <a:latin typeface="Helvetica Light" panose="020B0403020202020204" pitchFamily="34" charset="0"/>
            </a:endParaRPr>
          </a:p>
          <a:p>
            <a:pPr lvl="1"/>
            <a:r>
              <a:rPr lang="en-US" sz="1667" dirty="0">
                <a:latin typeface="Helvetica Light" panose="020B0403020202020204" pitchFamily="34" charset="0"/>
              </a:rPr>
              <a:t>Splunk Search Types</a:t>
            </a:r>
            <a:br>
              <a:rPr lang="en-US" sz="1667" dirty="0">
                <a:latin typeface="Helvetica Light" panose="020B0403020202020204" pitchFamily="34" charset="0"/>
              </a:rPr>
            </a:br>
            <a:r>
              <a:rPr lang="en-US" sz="1667" dirty="0">
                <a:latin typeface="Helvetica Light" panose="020B0403020202020204" pitchFamily="34" charset="0"/>
                <a:hlinkClick r:id="rId5"/>
              </a:rPr>
              <a:t>http://docs.splunk.com/Documentation/Splunk/latest/Capacity/HowsearchtypesaffectSplunkEnterpriseperformance</a:t>
            </a:r>
            <a:endParaRPr lang="en-US" sz="1667" dirty="0">
              <a:latin typeface="Helvetica Light" panose="020B0403020202020204" pitchFamily="34" charset="0"/>
            </a:endParaRPr>
          </a:p>
          <a:p>
            <a:pPr lvl="1"/>
            <a:r>
              <a:rPr lang="en-US" sz="1667" dirty="0">
                <a:latin typeface="Helvetica Light" panose="020B0403020202020204" pitchFamily="34" charset="0"/>
              </a:rPr>
              <a:t>Search Commands by Type (Centralized vs. Distributed)</a:t>
            </a:r>
            <a:br>
              <a:rPr lang="en-US" sz="1667" dirty="0">
                <a:latin typeface="Helvetica Light" panose="020B0403020202020204" pitchFamily="34" charset="0"/>
              </a:rPr>
            </a:br>
            <a:r>
              <a:rPr lang="en-US" sz="1667" dirty="0">
                <a:latin typeface="Helvetica Light" panose="020B0403020202020204" pitchFamily="34" charset="0"/>
                <a:hlinkClick r:id="rId6"/>
              </a:rPr>
              <a:t>http://docs.splunk.com/Documentation/Splunk/latest/SearchReference/Commandsbytype</a:t>
            </a:r>
            <a:endParaRPr lang="en-US" sz="1667" dirty="0">
              <a:latin typeface="Helvetica Light" panose="020B0403020202020204" pitchFamily="34" charset="0"/>
            </a:endParaRPr>
          </a:p>
          <a:p>
            <a:pPr lvl="1"/>
            <a:r>
              <a:rPr lang="en-US" sz="1667" dirty="0">
                <a:latin typeface="Helvetica Light" panose="020B0403020202020204" pitchFamily="34" charset="0"/>
              </a:rPr>
              <a:t>Blog: When to use Transaction and when to use Stats</a:t>
            </a:r>
            <a:br>
              <a:rPr lang="en-US" sz="1667" dirty="0">
                <a:latin typeface="Helvetica Light" panose="020B0403020202020204" pitchFamily="34" charset="0"/>
              </a:rPr>
            </a:br>
            <a:r>
              <a:rPr lang="en-US" sz="1667" dirty="0">
                <a:latin typeface="Helvetica Light" panose="020B0403020202020204" pitchFamily="34" charset="0"/>
                <a:hlinkClick r:id="rId7"/>
              </a:rPr>
              <a:t>http://blogs.splunk.com/2012/11/29/book-excerpt-when-to-use-transaction-and-when-to-use-stats/</a:t>
            </a:r>
            <a:endParaRPr lang="en-US" sz="1667" dirty="0">
              <a:latin typeface="Helvetica Light" panose="020B0403020202020204" pitchFamily="34" charset="0"/>
            </a:endParaRPr>
          </a:p>
          <a:p>
            <a:pPr lvl="1"/>
            <a:r>
              <a:rPr lang="en-US" sz="1667" dirty="0" err="1">
                <a:latin typeface="Helvetica Light" panose="020B0403020202020204" pitchFamily="34" charset="0"/>
              </a:rPr>
              <a:t>Segmenters.conf</a:t>
            </a:r>
            <a:r>
              <a:rPr lang="en-US" sz="1667" dirty="0">
                <a:latin typeface="Helvetica Light" panose="020B0403020202020204" pitchFamily="34" charset="0"/>
              </a:rPr>
              <a:t> Spec</a:t>
            </a:r>
            <a:br>
              <a:rPr lang="en-US" sz="1667" dirty="0">
                <a:latin typeface="Helvetica Light" panose="020B0403020202020204" pitchFamily="34" charset="0"/>
              </a:rPr>
            </a:br>
            <a:r>
              <a:rPr lang="en-US" sz="1667" dirty="0">
                <a:latin typeface="Helvetica Light" panose="020B0403020202020204" pitchFamily="34" charset="0"/>
                <a:hlinkClick r:id="rId8"/>
              </a:rPr>
              <a:t>http://docs.splunk.com/Documentation/Splunk/latest/Admin/Segmentersconf</a:t>
            </a:r>
            <a:endParaRPr lang="en-US" sz="1667" dirty="0">
              <a:latin typeface="Helvetica Light" panose="020B0403020202020204" pitchFamily="34" charset="0"/>
            </a:endParaRPr>
          </a:p>
          <a:p>
            <a:pPr lvl="1"/>
            <a:r>
              <a:rPr lang="en-US" sz="1667" dirty="0">
                <a:latin typeface="Helvetica Light" panose="020B0403020202020204" pitchFamily="34" charset="0"/>
              </a:rPr>
              <a:t>Splunk Book – Exploring Splunk: </a:t>
            </a:r>
            <a:r>
              <a:rPr lang="en-US" sz="1667" dirty="0">
                <a:latin typeface="Helvetica Light" panose="020B0403020202020204" pitchFamily="34" charset="0"/>
                <a:hlinkClick r:id="rId9"/>
              </a:rPr>
              <a:t>http://www.splunk.com/goto/book</a:t>
            </a:r>
            <a:endParaRPr lang="en-US" sz="1667" dirty="0">
              <a:latin typeface="Helvetica Light" panose="020B0403020202020204" pitchFamily="34" charset="0"/>
            </a:endParaRPr>
          </a:p>
          <a:p>
            <a:pPr lvl="1"/>
            <a:r>
              <a:rPr lang="en-US" sz="1667" dirty="0">
                <a:latin typeface="Helvetica Light" panose="020B0403020202020204" pitchFamily="34" charset="0"/>
              </a:rPr>
              <a:t>ML in Splunk: </a:t>
            </a:r>
            <a:r>
              <a:rPr lang="en-US" sz="1667" dirty="0">
                <a:latin typeface="Helvetica Light" panose="020B0403020202020204" pitchFamily="34" charset="0"/>
                <a:hlinkClick r:id="rId10"/>
              </a:rPr>
              <a:t>SPLs for Finding Anomalies</a:t>
            </a:r>
            <a:r>
              <a:rPr lang="en-US" sz="1667" dirty="0">
                <a:latin typeface="Helvetica Light" panose="020B0403020202020204" pitchFamily="34" charset="0"/>
              </a:rPr>
              <a:t> &amp; </a:t>
            </a:r>
            <a:r>
              <a:rPr lang="en-US" sz="1667" dirty="0">
                <a:latin typeface="Helvetica Light" panose="020B0403020202020204" pitchFamily="34" charset="0"/>
                <a:hlinkClick r:id="rId11"/>
              </a:rPr>
              <a:t>Predictive Analytics</a:t>
            </a:r>
            <a:endParaRPr lang="en-US" sz="1667" dirty="0">
              <a:latin typeface="Helvetica Light" panose="020B0403020202020204" pitchFamily="34" charset="0"/>
            </a:endParaRPr>
          </a:p>
          <a:p>
            <a:pPr lvl="1"/>
            <a:r>
              <a:rPr lang="en-US" sz="1667" dirty="0" err="1">
                <a:latin typeface="Helvetica Light" panose="020B0403020202020204" pitchFamily="34" charset="0"/>
              </a:rPr>
              <a:t>GoSplunk</a:t>
            </a:r>
            <a:r>
              <a:rPr lang="en-US" sz="1667" dirty="0">
                <a:latin typeface="Helvetica Light" panose="020B0403020202020204" pitchFamily="34" charset="0"/>
              </a:rPr>
              <a:t> – A Splunk Query Repository: </a:t>
            </a:r>
            <a:r>
              <a:rPr lang="en-US" sz="1667" dirty="0">
                <a:latin typeface="Helvetica Light" panose="020B0403020202020204" pitchFamily="34" charset="0"/>
                <a:hlinkClick r:id="rId12"/>
              </a:rPr>
              <a:t>https://gosplunk.com</a:t>
            </a:r>
            <a:endParaRPr lang="en-US" sz="1667" dirty="0">
              <a:latin typeface="Helvetica Light" panose="020B0403020202020204" pitchFamily="34" charset="0"/>
            </a:endParaRPr>
          </a:p>
          <a:p>
            <a:pPr lvl="1"/>
            <a:r>
              <a:rPr lang="en-US" sz="1667" dirty="0">
                <a:latin typeface="Helvetica Light" panose="020B0403020202020204" pitchFamily="34" charset="0"/>
              </a:rPr>
              <a:t>Search Command Cheat Sheet: </a:t>
            </a:r>
            <a:r>
              <a:rPr lang="en-US" sz="1667" dirty="0">
                <a:latin typeface="Helvetica Light" panose="020B0403020202020204" pitchFamily="34" charset="0"/>
                <a:hlinkClick r:id="rId13"/>
              </a:rPr>
              <a:t>https://docs.splunk.com/images/a/a3/Splunk_4.x_cheatsheet.pdf</a:t>
            </a:r>
            <a:endParaRPr lang="en-US" sz="1667" dirty="0">
              <a:latin typeface="Helvetica Light" panose="020B0403020202020204" pitchFamily="34" charset="0"/>
            </a:endParaRPr>
          </a:p>
          <a:p>
            <a:pPr lvl="1"/>
            <a:r>
              <a:rPr lang="en-US" sz="1667" dirty="0">
                <a:latin typeface="Helvetica Light" panose="020B0403020202020204" pitchFamily="34" charset="0"/>
              </a:rPr>
              <a:t>Splunk Quick Reference Guide: </a:t>
            </a:r>
            <a:r>
              <a:rPr lang="en-US" sz="1667" dirty="0">
                <a:latin typeface="Helvetica Light" panose="020B0403020202020204" pitchFamily="34" charset="0"/>
                <a:hlinkClick r:id="rId14"/>
              </a:rPr>
              <a:t>https://www.splunk.com/pdfs/solution-guides/splunk-quick-reference-guide.pdf</a:t>
            </a:r>
            <a:endParaRPr lang="en-US" sz="1667" dirty="0">
              <a:latin typeface="Helvetica Light" panose="020B0403020202020204" pitchFamily="34" charset="0"/>
            </a:endParaRPr>
          </a:p>
          <a:p>
            <a:pPr lvl="1"/>
            <a:r>
              <a:rPr lang="en-US" sz="1667" dirty="0">
                <a:latin typeface="Helvetica Light" panose="020B0403020202020204" pitchFamily="34" charset="0"/>
              </a:rPr>
              <a:t>How Bloom Filters Work – An Interactive Demo: </a:t>
            </a:r>
            <a:r>
              <a:rPr lang="en-US" sz="1667" dirty="0">
                <a:latin typeface="Helvetica Light" panose="020B0403020202020204" pitchFamily="34" charset="0"/>
                <a:hlinkClick r:id="rId15"/>
              </a:rPr>
              <a:t>https://www.jasondavies.com/bloomfilter/</a:t>
            </a:r>
            <a:endParaRPr lang="en-US" sz="1667" dirty="0">
              <a:latin typeface="Helvetica Light" panose="020B0403020202020204" pitchFamily="34" charset="0"/>
            </a:endParaRPr>
          </a:p>
          <a:p>
            <a:pPr lvl="1"/>
            <a:r>
              <a:rPr lang="en-US" sz="1667" dirty="0">
                <a:latin typeface="Helvetica Light" panose="020B0403020202020204" pitchFamily="34" charset="0"/>
              </a:rPr>
              <a:t>Looking for Search Efficiency: </a:t>
            </a:r>
            <a:r>
              <a:rPr lang="en-US" sz="1667" dirty="0">
                <a:latin typeface="Helvetica Light" panose="020B0403020202020204" pitchFamily="34" charset="0"/>
                <a:hlinkClick r:id="rId16"/>
              </a:rPr>
              <a:t>David Paper’s Search Reporting Dashboard XML</a:t>
            </a:r>
            <a:endParaRPr lang="en-US" sz="1667" dirty="0">
              <a:latin typeface="Helvetica Light" panose="020B0403020202020204" pitchFamily="34" charset="0"/>
            </a:endParaRPr>
          </a:p>
          <a:p>
            <a:pPr lvl="1"/>
            <a:r>
              <a:rPr lang="en-US" sz="1667" dirty="0">
                <a:latin typeface="Helvetica Light" panose="020B0403020202020204" pitchFamily="34" charset="0"/>
              </a:rPr>
              <a:t>Search Capability and Activity Monitoring: </a:t>
            </a:r>
            <a:r>
              <a:rPr lang="en-US" sz="1667" dirty="0">
                <a:latin typeface="Helvetica Light" panose="020B0403020202020204" pitchFamily="34" charset="0"/>
                <a:hlinkClick r:id="rId17"/>
              </a:rPr>
              <a:t>https://splunkbase.splunk.com/app/2632/</a:t>
            </a:r>
            <a:r>
              <a:rPr lang="en-US" sz="1667" dirty="0">
                <a:latin typeface="Helvetica Light" panose="020B0403020202020204" pitchFamily="34" charset="0"/>
              </a:rPr>
              <a:t> </a:t>
            </a:r>
          </a:p>
        </p:txBody>
      </p:sp>
      <p:sp>
        <p:nvSpPr>
          <p:cNvPr id="7" name="Title 1">
            <a:extLst>
              <a:ext uri="{FF2B5EF4-FFF2-40B4-BE49-F238E27FC236}">
                <a16:creationId xmlns:a16="http://schemas.microsoft.com/office/drawing/2014/main" id="{DD685400-2A50-BB4F-8709-8499376B2D79}"/>
              </a:ext>
            </a:extLst>
          </p:cNvPr>
          <p:cNvSpPr txBox="1">
            <a:spLocks/>
          </p:cNvSpPr>
          <p:nvPr/>
        </p:nvSpPr>
        <p:spPr>
          <a:xfrm>
            <a:off x="609545" y="-30600"/>
            <a:ext cx="10972918" cy="945713"/>
          </a:xfrm>
          <a:prstGeom prst="rect">
            <a:avLst/>
          </a:prstGeom>
          <a:noFill/>
          <a:ln>
            <a:noFill/>
          </a:ln>
        </p:spPr>
        <p:txBody>
          <a:bodyPr spcFirstLastPara="1" vert="horz" wrap="square" lIns="0" tIns="0" rIns="0" bIns="0" numCol="1" rtlCol="0" anchor="b" anchorCtr="0" compatLnSpc="1">
            <a:prstTxWarp prst="textNoShape">
              <a:avLst/>
            </a:prstTxWarp>
            <a:noAutofit/>
          </a:bodyPr>
          <a:lstStyle>
            <a:defPPr marR="0" lvl="0" algn="l" rtl="0">
              <a:lnSpc>
                <a:spcPct val="100000"/>
              </a:lnSpc>
              <a:spcBef>
                <a:spcPts val="0"/>
              </a:spcBef>
              <a:spcAft>
                <a:spcPts val="0"/>
              </a:spcAft>
            </a:defPPr>
            <a:lvl1pPr marR="0" lvl="0" defTabSz="1462015" eaLnBrk="1" hangingPunct="1">
              <a:lnSpc>
                <a:spcPct val="80000"/>
              </a:lnSpc>
              <a:spcBef>
                <a:spcPts val="0"/>
              </a:spcBef>
              <a:spcAft>
                <a:spcPts val="0"/>
              </a:spcAft>
              <a:buClr>
                <a:schemeClr val="dk1"/>
              </a:buClr>
              <a:buSzPts val="4200"/>
              <a:buFont typeface="Arial"/>
              <a:buNone/>
              <a:defRPr lang="en-US" sz="4200" b="0" i="0" u="none" strike="noStrike" kern="0" cap="none" spc="0" baseline="0" dirty="0">
                <a:solidFill>
                  <a:schemeClr val="dk1"/>
                </a:solidFill>
                <a:latin typeface="Helvetica Light" panose="020B0403020202020204" pitchFamily="34" charset="0"/>
                <a:ea typeface="Helvetica Light" charset="0"/>
                <a:cs typeface="Arial"/>
                <a:sym typeface="Arial"/>
              </a:defRPr>
            </a:lvl1pPr>
            <a:lvl2pPr marR="0" lvl="1"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500" dirty="0">
                <a:solidFill>
                  <a:schemeClr val="accent2"/>
                </a:solidFill>
              </a:rPr>
              <a:t>References</a:t>
            </a:r>
          </a:p>
        </p:txBody>
      </p:sp>
    </p:spTree>
    <p:extLst>
      <p:ext uri="{BB962C8B-B14F-4D97-AF65-F5344CB8AC3E}">
        <p14:creationId xmlns:p14="http://schemas.microsoft.com/office/powerpoint/2010/main" val="122595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7AAF-87BC-DB48-B065-83EC1D016912}"/>
              </a:ext>
            </a:extLst>
          </p:cNvPr>
          <p:cNvSpPr>
            <a:spLocks noGrp="1"/>
          </p:cNvSpPr>
          <p:nvPr>
            <p:ph type="title"/>
          </p:nvPr>
        </p:nvSpPr>
        <p:spPr>
          <a:xfrm>
            <a:off x="685800" y="3231147"/>
            <a:ext cx="5067299" cy="738664"/>
          </a:xfrm>
        </p:spPr>
        <p:txBody>
          <a:bodyPr/>
          <a:lstStyle/>
          <a:p>
            <a:r>
              <a:rPr lang="en-US" dirty="0"/>
              <a:t>Architecture</a:t>
            </a:r>
          </a:p>
        </p:txBody>
      </p:sp>
      <p:sp>
        <p:nvSpPr>
          <p:cNvPr id="3" name="Text Placeholder 2">
            <a:extLst>
              <a:ext uri="{FF2B5EF4-FFF2-40B4-BE49-F238E27FC236}">
                <a16:creationId xmlns:a16="http://schemas.microsoft.com/office/drawing/2014/main" id="{80D2A516-80EC-9F46-B405-EF3AEF5C62D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11532A63-45E7-214E-B98E-48CA373E700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21888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2080-C59D-0142-90EF-4B9E28FCF89A}"/>
              </a:ext>
            </a:extLst>
          </p:cNvPr>
          <p:cNvSpPr>
            <a:spLocks noGrp="1"/>
          </p:cNvSpPr>
          <p:nvPr>
            <p:ph type="title"/>
          </p:nvPr>
        </p:nvSpPr>
        <p:spPr/>
        <p:txBody>
          <a:bodyPr/>
          <a:lstStyle/>
          <a:p>
            <a:r>
              <a:rPr lang="en-US" dirty="0"/>
              <a:t>Filter First!</a:t>
            </a:r>
          </a:p>
        </p:txBody>
      </p:sp>
      <p:sp>
        <p:nvSpPr>
          <p:cNvPr id="3" name="Content Placeholder 2">
            <a:extLst>
              <a:ext uri="{FF2B5EF4-FFF2-40B4-BE49-F238E27FC236}">
                <a16:creationId xmlns:a16="http://schemas.microsoft.com/office/drawing/2014/main" id="{41309CEB-F023-2340-804A-EE751931E72F}"/>
              </a:ext>
            </a:extLst>
          </p:cNvPr>
          <p:cNvSpPr>
            <a:spLocks noGrp="1"/>
          </p:cNvSpPr>
          <p:nvPr>
            <p:ph idx="1"/>
          </p:nvPr>
        </p:nvSpPr>
        <p:spPr>
          <a:xfrm>
            <a:off x="685800" y="2368296"/>
            <a:ext cx="1155192" cy="509016"/>
          </a:xfrm>
        </p:spPr>
        <p:txBody>
          <a:bodyPr/>
          <a:lstStyle/>
          <a:p>
            <a:r>
              <a:rPr lang="en-US" sz="2800" dirty="0">
                <a:solidFill>
                  <a:schemeClr val="bg2">
                    <a:lumMod val="50000"/>
                  </a:schemeClr>
                </a:solidFill>
              </a:rPr>
              <a:t>Okay:</a:t>
            </a:r>
          </a:p>
        </p:txBody>
      </p:sp>
      <p:sp>
        <p:nvSpPr>
          <p:cNvPr id="4" name="Text Placeholder 3">
            <a:extLst>
              <a:ext uri="{FF2B5EF4-FFF2-40B4-BE49-F238E27FC236}">
                <a16:creationId xmlns:a16="http://schemas.microsoft.com/office/drawing/2014/main" id="{FE39A735-9B77-3143-94FC-D435C17989E4}"/>
              </a:ext>
            </a:extLst>
          </p:cNvPr>
          <p:cNvSpPr>
            <a:spLocks noGrp="1"/>
          </p:cNvSpPr>
          <p:nvPr>
            <p:ph type="body" idx="13"/>
          </p:nvPr>
        </p:nvSpPr>
        <p:spPr/>
        <p:txBody>
          <a:bodyPr/>
          <a:lstStyle/>
          <a:p>
            <a:endParaRPr lang="en-US"/>
          </a:p>
        </p:txBody>
      </p:sp>
      <p:sp>
        <p:nvSpPr>
          <p:cNvPr id="5" name="TextBox 4">
            <a:extLst>
              <a:ext uri="{FF2B5EF4-FFF2-40B4-BE49-F238E27FC236}">
                <a16:creationId xmlns:a16="http://schemas.microsoft.com/office/drawing/2014/main" id="{B2C2A70A-2484-FE42-A0D7-F769D84B0308}"/>
              </a:ext>
            </a:extLst>
          </p:cNvPr>
          <p:cNvSpPr txBox="1"/>
          <p:nvPr/>
        </p:nvSpPr>
        <p:spPr>
          <a:xfrm>
            <a:off x="1997964" y="2438138"/>
            <a:ext cx="8193024" cy="369332"/>
          </a:xfrm>
          <a:prstGeom prst="rect">
            <a:avLst/>
          </a:prstGeom>
          <a:solidFill>
            <a:schemeClr val="bg1">
              <a:lumMod val="85000"/>
            </a:schemeClr>
          </a:solidFill>
          <a:ln w="12700">
            <a:solidFill>
              <a:schemeClr val="bg1">
                <a:lumMod val="50000"/>
              </a:schemeClr>
            </a:solidFill>
          </a:ln>
        </p:spPr>
        <p:txBody>
          <a:bodyPr wrap="square" lIns="0" tIns="0" rIns="0" bIns="0" rtlCol="0">
            <a:spAutoFit/>
          </a:bodyPr>
          <a:lstStyle/>
          <a:p>
            <a:pPr>
              <a:spcAft>
                <a:spcPts val="600"/>
              </a:spcAft>
            </a:pPr>
            <a:r>
              <a:rPr lang="en-US" sz="2400" kern="100" spc="-30" dirty="0"/>
              <a:t>index=</a:t>
            </a:r>
            <a:r>
              <a:rPr lang="en-US" sz="2400" kern="100" spc="-30" dirty="0" err="1"/>
              <a:t>oidemo</a:t>
            </a:r>
            <a:r>
              <a:rPr lang="en-US" sz="2400" kern="100" spc="-30" dirty="0"/>
              <a:t> | search mem &gt; 10 AND </a:t>
            </a:r>
            <a:r>
              <a:rPr lang="en-US" sz="2400" kern="100" spc="-30" dirty="0" err="1"/>
              <a:t>sourcetype</a:t>
            </a:r>
            <a:r>
              <a:rPr lang="en-US" sz="2400" kern="100" spc="-30" dirty="0"/>
              <a:t>="vmstat2"</a:t>
            </a:r>
          </a:p>
        </p:txBody>
      </p:sp>
      <p:sp>
        <p:nvSpPr>
          <p:cNvPr id="6" name="TextBox 5">
            <a:extLst>
              <a:ext uri="{FF2B5EF4-FFF2-40B4-BE49-F238E27FC236}">
                <a16:creationId xmlns:a16="http://schemas.microsoft.com/office/drawing/2014/main" id="{CAD37F72-10CA-6D43-B226-5262340850F8}"/>
              </a:ext>
            </a:extLst>
          </p:cNvPr>
          <p:cNvSpPr txBox="1"/>
          <p:nvPr/>
        </p:nvSpPr>
        <p:spPr>
          <a:xfrm>
            <a:off x="687324" y="3374609"/>
            <a:ext cx="1031051" cy="430887"/>
          </a:xfrm>
          <a:prstGeom prst="rect">
            <a:avLst/>
          </a:prstGeom>
          <a:noFill/>
        </p:spPr>
        <p:txBody>
          <a:bodyPr wrap="square" lIns="0" tIns="0" rIns="0" bIns="0" rtlCol="0">
            <a:spAutoFit/>
          </a:bodyPr>
          <a:lstStyle/>
          <a:p>
            <a:pPr algn="l">
              <a:spcAft>
                <a:spcPts val="600"/>
              </a:spcAft>
            </a:pPr>
            <a:r>
              <a:rPr lang="en-US" sz="2800" kern="100" spc="-30" dirty="0">
                <a:solidFill>
                  <a:srgbClr val="10B14A"/>
                </a:solidFill>
              </a:rPr>
              <a:t>Better</a:t>
            </a:r>
            <a:r>
              <a:rPr lang="en-US" sz="2800" kern="100" spc="-30" dirty="0">
                <a:solidFill>
                  <a:srgbClr val="0DB14B"/>
                </a:solidFill>
              </a:rPr>
              <a:t>:</a:t>
            </a:r>
          </a:p>
        </p:txBody>
      </p:sp>
      <p:sp>
        <p:nvSpPr>
          <p:cNvPr id="7" name="TextBox 6">
            <a:extLst>
              <a:ext uri="{FF2B5EF4-FFF2-40B4-BE49-F238E27FC236}">
                <a16:creationId xmlns:a16="http://schemas.microsoft.com/office/drawing/2014/main" id="{81CFB0EA-766A-EB41-AB6F-6C5A7042787D}"/>
              </a:ext>
            </a:extLst>
          </p:cNvPr>
          <p:cNvSpPr txBox="1"/>
          <p:nvPr/>
        </p:nvSpPr>
        <p:spPr>
          <a:xfrm>
            <a:off x="2967990" y="3444451"/>
            <a:ext cx="6256020" cy="369332"/>
          </a:xfrm>
          <a:prstGeom prst="rect">
            <a:avLst/>
          </a:prstGeom>
          <a:solidFill>
            <a:srgbClr val="0DB14B">
              <a:alpha val="25000"/>
            </a:srgbClr>
          </a:solidFill>
          <a:ln w="12700">
            <a:solidFill>
              <a:schemeClr val="bg1">
                <a:lumMod val="50000"/>
              </a:schemeClr>
            </a:solidFill>
          </a:ln>
        </p:spPr>
        <p:txBody>
          <a:bodyPr wrap="square" lIns="0" tIns="0" rIns="0" bIns="0" rtlCol="0">
            <a:spAutoFit/>
          </a:bodyPr>
          <a:lstStyle/>
          <a:p>
            <a:pPr>
              <a:spcAft>
                <a:spcPts val="600"/>
              </a:spcAft>
            </a:pPr>
            <a:r>
              <a:rPr lang="en-US" sz="2400" dirty="0"/>
              <a:t>index=</a:t>
            </a:r>
            <a:r>
              <a:rPr lang="en-US" sz="2400" dirty="0" err="1"/>
              <a:t>oidemo</a:t>
            </a:r>
            <a:r>
              <a:rPr lang="en-US" sz="2400" dirty="0"/>
              <a:t> </a:t>
            </a:r>
            <a:r>
              <a:rPr lang="en-US" sz="2400" dirty="0" err="1"/>
              <a:t>sourcetype</a:t>
            </a:r>
            <a:r>
              <a:rPr lang="en-US" sz="2400" dirty="0"/>
              <a:t>="vmstat2" mem&gt;10</a:t>
            </a:r>
            <a:endParaRPr lang="en-US" sz="2400" kern="100" spc="-30" dirty="0"/>
          </a:p>
        </p:txBody>
      </p:sp>
      <p:sp>
        <p:nvSpPr>
          <p:cNvPr id="9" name="TextBox 8">
            <a:extLst>
              <a:ext uri="{FF2B5EF4-FFF2-40B4-BE49-F238E27FC236}">
                <a16:creationId xmlns:a16="http://schemas.microsoft.com/office/drawing/2014/main" id="{19096D8E-4A7E-FA48-A9F1-5F4AA9E2AEE3}"/>
              </a:ext>
            </a:extLst>
          </p:cNvPr>
          <p:cNvSpPr txBox="1"/>
          <p:nvPr/>
        </p:nvSpPr>
        <p:spPr>
          <a:xfrm>
            <a:off x="685800" y="4984215"/>
            <a:ext cx="4121321" cy="738664"/>
          </a:xfrm>
          <a:prstGeom prst="rect">
            <a:avLst/>
          </a:prstGeom>
          <a:noFill/>
        </p:spPr>
        <p:txBody>
          <a:bodyPr wrap="none" lIns="0" tIns="0" rIns="0" bIns="0" rtlCol="0">
            <a:spAutoFit/>
          </a:bodyPr>
          <a:lstStyle/>
          <a:p>
            <a:pPr algn="l">
              <a:spcAft>
                <a:spcPts val="600"/>
              </a:spcAft>
            </a:pPr>
            <a:r>
              <a:rPr lang="en-US" sz="4800" kern="100" spc="-30" dirty="0"/>
              <a:t>Does it matter?</a:t>
            </a:r>
          </a:p>
        </p:txBody>
      </p:sp>
    </p:spTree>
    <p:extLst>
      <p:ext uri="{BB962C8B-B14F-4D97-AF65-F5344CB8AC3E}">
        <p14:creationId xmlns:p14="http://schemas.microsoft.com/office/powerpoint/2010/main" val="100502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DB9E-7F55-A947-950A-24A0EDDD3AB3}"/>
              </a:ext>
            </a:extLst>
          </p:cNvPr>
          <p:cNvSpPr>
            <a:spLocks noGrp="1"/>
          </p:cNvSpPr>
          <p:nvPr>
            <p:ph type="title"/>
          </p:nvPr>
        </p:nvSpPr>
        <p:spPr/>
        <p:txBody>
          <a:bodyPr/>
          <a:lstStyle/>
          <a:p>
            <a:r>
              <a:rPr lang="en-US" dirty="0"/>
              <a:t>Direct TCP / UDP</a:t>
            </a:r>
          </a:p>
        </p:txBody>
      </p:sp>
      <p:pic>
        <p:nvPicPr>
          <p:cNvPr id="6" name="Content Placeholder 5" descr="A screenshot of a cell phone&#10;&#10;Description automatically generated">
            <a:extLst>
              <a:ext uri="{FF2B5EF4-FFF2-40B4-BE49-F238E27FC236}">
                <a16:creationId xmlns:a16="http://schemas.microsoft.com/office/drawing/2014/main" id="{E19FF8E3-1066-1140-BEC3-5E14864EA6F4}"/>
              </a:ext>
            </a:extLst>
          </p:cNvPr>
          <p:cNvPicPr>
            <a:picLocks noGrp="1" noChangeAspect="1"/>
          </p:cNvPicPr>
          <p:nvPr>
            <p:ph idx="1"/>
          </p:nvPr>
        </p:nvPicPr>
        <p:blipFill rotWithShape="1">
          <a:blip r:embed="rId2"/>
          <a:srcRect b="24802"/>
          <a:stretch/>
        </p:blipFill>
        <p:spPr>
          <a:xfrm>
            <a:off x="5063861" y="2163346"/>
            <a:ext cx="2061229" cy="4173446"/>
          </a:xfrm>
        </p:spPr>
      </p:pic>
      <p:sp>
        <p:nvSpPr>
          <p:cNvPr id="4" name="Text Placeholder 3">
            <a:extLst>
              <a:ext uri="{FF2B5EF4-FFF2-40B4-BE49-F238E27FC236}">
                <a16:creationId xmlns:a16="http://schemas.microsoft.com/office/drawing/2014/main" id="{067EF0ED-04CE-944C-94DC-4CD0190C5AE0}"/>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15228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7D7-B720-6343-9BD7-09F08A4C9794}"/>
              </a:ext>
            </a:extLst>
          </p:cNvPr>
          <p:cNvSpPr>
            <a:spLocks noGrp="1"/>
          </p:cNvSpPr>
          <p:nvPr>
            <p:ph type="title"/>
          </p:nvPr>
        </p:nvSpPr>
        <p:spPr/>
        <p:txBody>
          <a:bodyPr/>
          <a:lstStyle/>
          <a:p>
            <a:r>
              <a:rPr lang="en-US" dirty="0"/>
              <a:t>Syslog Best practice</a:t>
            </a:r>
          </a:p>
        </p:txBody>
      </p:sp>
      <p:pic>
        <p:nvPicPr>
          <p:cNvPr id="6" name="Content Placeholder 5" descr="A close up of a logo&#10;&#10;Description automatically generated">
            <a:extLst>
              <a:ext uri="{FF2B5EF4-FFF2-40B4-BE49-F238E27FC236}">
                <a16:creationId xmlns:a16="http://schemas.microsoft.com/office/drawing/2014/main" id="{3E88766F-463D-7D46-B45A-EAFEA0124818}"/>
              </a:ext>
            </a:extLst>
          </p:cNvPr>
          <p:cNvPicPr>
            <a:picLocks noGrp="1" noChangeAspect="1"/>
          </p:cNvPicPr>
          <p:nvPr>
            <p:ph idx="1"/>
          </p:nvPr>
        </p:nvPicPr>
        <p:blipFill>
          <a:blip r:embed="rId2"/>
          <a:stretch>
            <a:fillRect/>
          </a:stretch>
        </p:blipFill>
        <p:spPr>
          <a:xfrm>
            <a:off x="4928384" y="2087575"/>
            <a:ext cx="2335232" cy="4474653"/>
          </a:xfrm>
        </p:spPr>
      </p:pic>
      <p:sp>
        <p:nvSpPr>
          <p:cNvPr id="4" name="Text Placeholder 3">
            <a:extLst>
              <a:ext uri="{FF2B5EF4-FFF2-40B4-BE49-F238E27FC236}">
                <a16:creationId xmlns:a16="http://schemas.microsoft.com/office/drawing/2014/main" id="{8840A22D-E863-E54E-A721-7C018E5E35AB}"/>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19245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6A2D7E-8601-9D4E-BC16-E84AC3275D98}"/>
              </a:ext>
            </a:extLst>
          </p:cNvPr>
          <p:cNvSpPr>
            <a:spLocks noGrp="1"/>
          </p:cNvSpPr>
          <p:nvPr>
            <p:ph idx="14"/>
          </p:nvPr>
        </p:nvSpPr>
        <p:spPr>
          <a:xfrm>
            <a:off x="685800" y="2295144"/>
            <a:ext cx="5060950" cy="3803904"/>
          </a:xfrm>
        </p:spPr>
        <p:txBody>
          <a:bodyPr/>
          <a:lstStyle/>
          <a:p>
            <a:r>
              <a:rPr lang="en-US" dirty="0"/>
              <a:t>Intermediate Forwarders</a:t>
            </a:r>
          </a:p>
          <a:p>
            <a:pPr lvl="1"/>
            <a:r>
              <a:rPr lang="en-US" sz="1600" dirty="0"/>
              <a:t>No data is being sent directly to indexers</a:t>
            </a:r>
          </a:p>
          <a:p>
            <a:pPr lvl="1"/>
            <a:r>
              <a:rPr lang="en-US" sz="1600" dirty="0"/>
              <a:t>HWF are used when UFs will do</a:t>
            </a:r>
          </a:p>
          <a:p>
            <a:pPr lvl="1"/>
            <a:endParaRPr lang="en-US" dirty="0"/>
          </a:p>
          <a:p>
            <a:pPr marL="0" lvl="1" indent="0">
              <a:buNone/>
            </a:pPr>
            <a:r>
              <a:rPr lang="en-US" sz="2200" dirty="0"/>
              <a:t>Avoid data funnels</a:t>
            </a:r>
          </a:p>
          <a:p>
            <a:pPr lvl="1"/>
            <a:r>
              <a:rPr lang="en-US" sz="1600" dirty="0"/>
              <a:t>Forwarders sending data to a handful of intermediate forwarders</a:t>
            </a:r>
          </a:p>
          <a:p>
            <a:pPr lvl="1"/>
            <a:r>
              <a:rPr lang="en-US" sz="1600" dirty="0"/>
              <a:t>This causes indexer starvation</a:t>
            </a:r>
          </a:p>
          <a:p>
            <a:pPr lvl="2"/>
            <a:r>
              <a:rPr lang="en-US" sz="1200" dirty="0"/>
              <a:t>Indexers aren’t receiving events for periods of time</a:t>
            </a:r>
          </a:p>
          <a:p>
            <a:pPr lvl="2"/>
            <a:r>
              <a:rPr lang="en-US" sz="1200" dirty="0"/>
              <a:t>Results in data imbalance and poor search performance</a:t>
            </a:r>
          </a:p>
          <a:p>
            <a:pPr marL="171450" lvl="2" indent="0">
              <a:buNone/>
            </a:pPr>
            <a:endParaRPr lang="en-US" sz="1200" dirty="0"/>
          </a:p>
        </p:txBody>
      </p:sp>
      <p:sp>
        <p:nvSpPr>
          <p:cNvPr id="2" name="Title 1">
            <a:extLst>
              <a:ext uri="{FF2B5EF4-FFF2-40B4-BE49-F238E27FC236}">
                <a16:creationId xmlns:a16="http://schemas.microsoft.com/office/drawing/2014/main" id="{36431A94-FE59-8942-9644-21C6100D6C1D}"/>
              </a:ext>
            </a:extLst>
          </p:cNvPr>
          <p:cNvSpPr>
            <a:spLocks noGrp="1"/>
          </p:cNvSpPr>
          <p:nvPr>
            <p:ph type="title"/>
          </p:nvPr>
        </p:nvSpPr>
        <p:spPr/>
        <p:txBody>
          <a:bodyPr/>
          <a:lstStyle/>
          <a:p>
            <a:r>
              <a:rPr lang="en-US" dirty="0"/>
              <a:t>Avoid Bottlenecks</a:t>
            </a:r>
          </a:p>
        </p:txBody>
      </p:sp>
      <p:pic>
        <p:nvPicPr>
          <p:cNvPr id="7" name="Content Placeholder 6" descr="A close up of a map&#10;&#10;Description automatically generated">
            <a:extLst>
              <a:ext uri="{FF2B5EF4-FFF2-40B4-BE49-F238E27FC236}">
                <a16:creationId xmlns:a16="http://schemas.microsoft.com/office/drawing/2014/main" id="{18806B14-615F-064C-94C3-09A8CDABC9C5}"/>
              </a:ext>
            </a:extLst>
          </p:cNvPr>
          <p:cNvPicPr>
            <a:picLocks noGrp="1" noChangeAspect="1"/>
          </p:cNvPicPr>
          <p:nvPr>
            <p:ph idx="1"/>
          </p:nvPr>
        </p:nvPicPr>
        <p:blipFill>
          <a:blip r:embed="rId2"/>
          <a:stretch>
            <a:fillRect/>
          </a:stretch>
        </p:blipFill>
        <p:spPr>
          <a:xfrm>
            <a:off x="7292635" y="2027522"/>
            <a:ext cx="3277829" cy="4309270"/>
          </a:xfrm>
        </p:spPr>
      </p:pic>
      <p:sp>
        <p:nvSpPr>
          <p:cNvPr id="5" name="Text Placeholder 4">
            <a:extLst>
              <a:ext uri="{FF2B5EF4-FFF2-40B4-BE49-F238E27FC236}">
                <a16:creationId xmlns:a16="http://schemas.microsoft.com/office/drawing/2014/main" id="{54629265-9CBB-4841-9E46-D59C383B6094}"/>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198699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6692-B720-E84F-9B2C-2FE2FE4B9CD1}"/>
              </a:ext>
            </a:extLst>
          </p:cNvPr>
          <p:cNvSpPr>
            <a:spLocks noGrp="1"/>
          </p:cNvSpPr>
          <p:nvPr>
            <p:ph type="title"/>
          </p:nvPr>
        </p:nvSpPr>
        <p:spPr/>
        <p:txBody>
          <a:bodyPr/>
          <a:lstStyle/>
          <a:p>
            <a:r>
              <a:rPr lang="en-US" dirty="0"/>
              <a:t>Splunk Validated Architectures	</a:t>
            </a:r>
          </a:p>
        </p:txBody>
      </p:sp>
      <p:pic>
        <p:nvPicPr>
          <p:cNvPr id="6" name="Content Placeholder 5">
            <a:extLst>
              <a:ext uri="{FF2B5EF4-FFF2-40B4-BE49-F238E27FC236}">
                <a16:creationId xmlns:a16="http://schemas.microsoft.com/office/drawing/2014/main" id="{FB2840B9-28A3-6C40-B854-135B9DF8FE66}"/>
              </a:ext>
            </a:extLst>
          </p:cNvPr>
          <p:cNvPicPr>
            <a:picLocks noGrp="1" noChangeAspect="1"/>
          </p:cNvPicPr>
          <p:nvPr>
            <p:ph idx="1"/>
          </p:nvPr>
        </p:nvPicPr>
        <p:blipFill>
          <a:blip r:embed="rId2"/>
          <a:stretch>
            <a:fillRect/>
          </a:stretch>
        </p:blipFill>
        <p:spPr>
          <a:xfrm>
            <a:off x="2100165" y="2384455"/>
            <a:ext cx="7991670" cy="2681812"/>
          </a:xfrm>
          <a:prstGeom prst="rect">
            <a:avLst/>
          </a:prstGeom>
        </p:spPr>
      </p:pic>
      <p:sp>
        <p:nvSpPr>
          <p:cNvPr id="5" name="Text Placeholder 4">
            <a:extLst>
              <a:ext uri="{FF2B5EF4-FFF2-40B4-BE49-F238E27FC236}">
                <a16:creationId xmlns:a16="http://schemas.microsoft.com/office/drawing/2014/main" id="{5B9E776B-89F3-A145-95C7-A117B35DC431}"/>
              </a:ext>
            </a:extLst>
          </p:cNvPr>
          <p:cNvSpPr>
            <a:spLocks noGrp="1"/>
          </p:cNvSpPr>
          <p:nvPr>
            <p:ph type="body" idx="13"/>
          </p:nvPr>
        </p:nvSpPr>
        <p:spPr/>
        <p:txBody>
          <a:bodyPr/>
          <a:lstStyle/>
          <a:p>
            <a:r>
              <a:rPr lang="en-US" dirty="0">
                <a:hlinkClick r:id="rId3"/>
              </a:rPr>
              <a:t>https://www.splunk.com/pdfs/technical-briefs/splunk-validated-architectures.pdf</a:t>
            </a:r>
            <a:endParaRPr lang="en-US" dirty="0"/>
          </a:p>
        </p:txBody>
      </p:sp>
    </p:spTree>
    <p:extLst>
      <p:ext uri="{BB962C8B-B14F-4D97-AF65-F5344CB8AC3E}">
        <p14:creationId xmlns:p14="http://schemas.microsoft.com/office/powerpoint/2010/main" val="35928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7D9C-1C1C-4944-A31F-41147531790C}"/>
              </a:ext>
            </a:extLst>
          </p:cNvPr>
          <p:cNvSpPr>
            <a:spLocks noGrp="1"/>
          </p:cNvSpPr>
          <p:nvPr>
            <p:ph type="title"/>
          </p:nvPr>
        </p:nvSpPr>
        <p:spPr/>
        <p:txBody>
          <a:bodyPr/>
          <a:lstStyle/>
          <a:p>
            <a:r>
              <a:rPr lang="en-US" dirty="0"/>
              <a:t>Top users who failed login to SQL</a:t>
            </a:r>
          </a:p>
        </p:txBody>
      </p:sp>
      <p:sp>
        <p:nvSpPr>
          <p:cNvPr id="3" name="Content Placeholder 2">
            <a:extLst>
              <a:ext uri="{FF2B5EF4-FFF2-40B4-BE49-F238E27FC236}">
                <a16:creationId xmlns:a16="http://schemas.microsoft.com/office/drawing/2014/main" id="{2B2F90A1-F85B-8043-AC2A-EF4DD851AE5E}"/>
              </a:ext>
            </a:extLst>
          </p:cNvPr>
          <p:cNvSpPr>
            <a:spLocks noGrp="1"/>
          </p:cNvSpPr>
          <p:nvPr>
            <p:ph idx="1"/>
          </p:nvPr>
        </p:nvSpPr>
        <p:spPr>
          <a:xfrm>
            <a:off x="685800" y="2368296"/>
            <a:ext cx="10817352" cy="460248"/>
          </a:xfrm>
        </p:spPr>
        <p:txBody>
          <a:bodyPr/>
          <a:lstStyle/>
          <a:p>
            <a:r>
              <a:rPr lang="en-US" dirty="0"/>
              <a:t>You have been tasked to get a list of the top users who have failed to login to mssql_1.</a:t>
            </a:r>
          </a:p>
          <a:p>
            <a:pPr>
              <a:buNone/>
            </a:pPr>
            <a:endParaRPr lang="en-US" dirty="0"/>
          </a:p>
          <a:p>
            <a:endParaRPr lang="en-US" dirty="0"/>
          </a:p>
          <a:p>
            <a:endParaRPr lang="en-US" dirty="0"/>
          </a:p>
        </p:txBody>
      </p:sp>
      <p:sp>
        <p:nvSpPr>
          <p:cNvPr id="4" name="Text Placeholder 3">
            <a:extLst>
              <a:ext uri="{FF2B5EF4-FFF2-40B4-BE49-F238E27FC236}">
                <a16:creationId xmlns:a16="http://schemas.microsoft.com/office/drawing/2014/main" id="{79185152-5746-404F-B532-4226B8323017}"/>
              </a:ext>
            </a:extLst>
          </p:cNvPr>
          <p:cNvSpPr>
            <a:spLocks noGrp="1"/>
          </p:cNvSpPr>
          <p:nvPr>
            <p:ph type="body" idx="13"/>
          </p:nvPr>
        </p:nvSpPr>
        <p:spPr/>
        <p:txBody>
          <a:bodyPr/>
          <a:lstStyle/>
          <a:p>
            <a:endParaRPr lang="en-US"/>
          </a:p>
        </p:txBody>
      </p:sp>
      <p:sp>
        <p:nvSpPr>
          <p:cNvPr id="5" name="TextBox 4">
            <a:extLst>
              <a:ext uri="{FF2B5EF4-FFF2-40B4-BE49-F238E27FC236}">
                <a16:creationId xmlns:a16="http://schemas.microsoft.com/office/drawing/2014/main" id="{83A3DE4D-715F-6A4A-876F-50042A8F7834}"/>
              </a:ext>
            </a:extLst>
          </p:cNvPr>
          <p:cNvSpPr txBox="1"/>
          <p:nvPr/>
        </p:nvSpPr>
        <p:spPr>
          <a:xfrm>
            <a:off x="685800" y="3323054"/>
            <a:ext cx="723596" cy="430887"/>
          </a:xfrm>
          <a:prstGeom prst="rect">
            <a:avLst/>
          </a:prstGeom>
          <a:noFill/>
        </p:spPr>
        <p:txBody>
          <a:bodyPr wrap="none" lIns="0" tIns="0" rIns="0" bIns="0" rtlCol="0">
            <a:spAutoFit/>
          </a:bodyPr>
          <a:lstStyle/>
          <a:p>
            <a:pPr algn="l">
              <a:spcAft>
                <a:spcPts val="600"/>
              </a:spcAft>
            </a:pPr>
            <a:r>
              <a:rPr lang="en-US" sz="2800" kern="100" spc="-30" dirty="0">
                <a:solidFill>
                  <a:srgbClr val="FF0000"/>
                </a:solidFill>
              </a:rPr>
              <a:t>Bad:</a:t>
            </a:r>
          </a:p>
        </p:txBody>
      </p:sp>
      <p:sp>
        <p:nvSpPr>
          <p:cNvPr id="6" name="TextBox 5">
            <a:extLst>
              <a:ext uri="{FF2B5EF4-FFF2-40B4-BE49-F238E27FC236}">
                <a16:creationId xmlns:a16="http://schemas.microsoft.com/office/drawing/2014/main" id="{FFF01978-3286-0F48-A558-CCD610A6E119}"/>
              </a:ext>
            </a:extLst>
          </p:cNvPr>
          <p:cNvSpPr txBox="1"/>
          <p:nvPr/>
        </p:nvSpPr>
        <p:spPr>
          <a:xfrm>
            <a:off x="1985075" y="3323054"/>
            <a:ext cx="4185120" cy="430887"/>
          </a:xfrm>
          <a:prstGeom prst="rect">
            <a:avLst/>
          </a:prstGeom>
          <a:solidFill>
            <a:srgbClr val="FF0000">
              <a:alpha val="25000"/>
            </a:srgbClr>
          </a:solidFill>
          <a:ln>
            <a:solidFill>
              <a:schemeClr val="bg1">
                <a:lumMod val="50000"/>
              </a:schemeClr>
            </a:solidFill>
          </a:ln>
        </p:spPr>
        <p:txBody>
          <a:bodyPr wrap="none" lIns="0" tIns="0" rIns="0" bIns="0" rtlCol="0">
            <a:spAutoFit/>
          </a:bodyPr>
          <a:lstStyle/>
          <a:p>
            <a:pPr>
              <a:spcAft>
                <a:spcPts val="600"/>
              </a:spcAft>
            </a:pPr>
            <a:r>
              <a:rPr lang="en-US" sz="2800" kern="100" spc="-30" dirty="0"/>
              <a:t>mssql_1 failure | table user</a:t>
            </a:r>
          </a:p>
        </p:txBody>
      </p:sp>
      <p:sp>
        <p:nvSpPr>
          <p:cNvPr id="7" name="TextBox 6">
            <a:extLst>
              <a:ext uri="{FF2B5EF4-FFF2-40B4-BE49-F238E27FC236}">
                <a16:creationId xmlns:a16="http://schemas.microsoft.com/office/drawing/2014/main" id="{3E299540-514B-0E48-B8CF-5E86FBED09CC}"/>
              </a:ext>
            </a:extLst>
          </p:cNvPr>
          <p:cNvSpPr txBox="1"/>
          <p:nvPr/>
        </p:nvSpPr>
        <p:spPr>
          <a:xfrm>
            <a:off x="685800" y="4593809"/>
            <a:ext cx="1031051" cy="430887"/>
          </a:xfrm>
          <a:prstGeom prst="rect">
            <a:avLst/>
          </a:prstGeom>
          <a:noFill/>
        </p:spPr>
        <p:txBody>
          <a:bodyPr wrap="square" lIns="0" tIns="0" rIns="0" bIns="0" rtlCol="0">
            <a:spAutoFit/>
          </a:bodyPr>
          <a:lstStyle/>
          <a:p>
            <a:pPr algn="l">
              <a:spcAft>
                <a:spcPts val="600"/>
              </a:spcAft>
            </a:pPr>
            <a:r>
              <a:rPr lang="en-US" sz="2800" kern="100" spc="-30" dirty="0">
                <a:solidFill>
                  <a:srgbClr val="10B14A"/>
                </a:solidFill>
              </a:rPr>
              <a:t>Better</a:t>
            </a:r>
            <a:r>
              <a:rPr lang="en-US" sz="2800" kern="100" spc="-30" dirty="0">
                <a:solidFill>
                  <a:srgbClr val="0DB14B"/>
                </a:solidFill>
              </a:rPr>
              <a:t>:</a:t>
            </a:r>
          </a:p>
        </p:txBody>
      </p:sp>
      <p:sp>
        <p:nvSpPr>
          <p:cNvPr id="8" name="TextBox 7">
            <a:extLst>
              <a:ext uri="{FF2B5EF4-FFF2-40B4-BE49-F238E27FC236}">
                <a16:creationId xmlns:a16="http://schemas.microsoft.com/office/drawing/2014/main" id="{B0A852F6-B3CC-6A4B-AC64-210D9E27156A}"/>
              </a:ext>
            </a:extLst>
          </p:cNvPr>
          <p:cNvSpPr txBox="1"/>
          <p:nvPr/>
        </p:nvSpPr>
        <p:spPr>
          <a:xfrm>
            <a:off x="1985075" y="4593809"/>
            <a:ext cx="8548813" cy="615553"/>
          </a:xfrm>
          <a:prstGeom prst="rect">
            <a:avLst/>
          </a:prstGeom>
          <a:solidFill>
            <a:srgbClr val="0DB14B">
              <a:alpha val="25000"/>
            </a:srgbClr>
          </a:solidFill>
          <a:ln>
            <a:solidFill>
              <a:schemeClr val="bg1">
                <a:lumMod val="50000"/>
              </a:schemeClr>
            </a:solidFill>
          </a:ln>
        </p:spPr>
        <p:txBody>
          <a:bodyPr wrap="square" lIns="0" tIns="0" rIns="0" bIns="0" rtlCol="0">
            <a:spAutoFit/>
          </a:bodyPr>
          <a:lstStyle/>
          <a:p>
            <a:pPr>
              <a:spcAft>
                <a:spcPts val="600"/>
              </a:spcAft>
            </a:pPr>
            <a:r>
              <a:rPr lang="en-US" sz="2000" kern="100" spc="-30" dirty="0"/>
              <a:t>index=</a:t>
            </a:r>
            <a:r>
              <a:rPr lang="en-US" sz="2000" kern="100" spc="-30" dirty="0" err="1"/>
              <a:t>oidemo</a:t>
            </a:r>
            <a:r>
              <a:rPr lang="en-US" sz="2000" kern="100" spc="-30" dirty="0"/>
              <a:t> </a:t>
            </a:r>
            <a:r>
              <a:rPr lang="en-US" sz="2000" kern="100" spc="-30" dirty="0" err="1"/>
              <a:t>sourcetype</a:t>
            </a:r>
            <a:r>
              <a:rPr lang="en-US" sz="2000" kern="100" spc="-30" dirty="0"/>
              <a:t>=</a:t>
            </a:r>
            <a:r>
              <a:rPr lang="en-US" sz="2000" kern="100" spc="-30" dirty="0" err="1"/>
              <a:t>WinEventLog:Security</a:t>
            </a:r>
            <a:r>
              <a:rPr lang="en-US" sz="2000" kern="100" spc="-30" dirty="0"/>
              <a:t> host=mssql_1 action=failure</a:t>
            </a:r>
            <a:br>
              <a:rPr lang="en-US" sz="2000" kern="100" spc="-30" dirty="0"/>
            </a:br>
            <a:r>
              <a:rPr lang="en-US" sz="2000" kern="100" spc="-30" dirty="0"/>
              <a:t>| top limit=20 user</a:t>
            </a:r>
          </a:p>
        </p:txBody>
      </p:sp>
    </p:spTree>
    <p:extLst>
      <p:ext uri="{BB962C8B-B14F-4D97-AF65-F5344CB8AC3E}">
        <p14:creationId xmlns:p14="http://schemas.microsoft.com/office/powerpoint/2010/main" val="39403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866C-B5B7-7944-8144-760EF523017F}"/>
              </a:ext>
            </a:extLst>
          </p:cNvPr>
          <p:cNvSpPr>
            <a:spLocks noGrp="1"/>
          </p:cNvSpPr>
          <p:nvPr>
            <p:ph type="title"/>
          </p:nvPr>
        </p:nvSpPr>
        <p:spPr/>
        <p:txBody>
          <a:bodyPr/>
          <a:lstStyle/>
          <a:p>
            <a:r>
              <a:rPr lang="en-US" dirty="0"/>
              <a:t>Count of failed logins for each admin</a:t>
            </a:r>
          </a:p>
        </p:txBody>
      </p:sp>
      <p:sp>
        <p:nvSpPr>
          <p:cNvPr id="4" name="Text Placeholder 3">
            <a:extLst>
              <a:ext uri="{FF2B5EF4-FFF2-40B4-BE49-F238E27FC236}">
                <a16:creationId xmlns:a16="http://schemas.microsoft.com/office/drawing/2014/main" id="{998563F0-1B92-5F42-A451-B8AD6E42EDE6}"/>
              </a:ext>
            </a:extLst>
          </p:cNvPr>
          <p:cNvSpPr>
            <a:spLocks noGrp="1"/>
          </p:cNvSpPr>
          <p:nvPr>
            <p:ph type="body" idx="13"/>
          </p:nvPr>
        </p:nvSpPr>
        <p:spPr/>
        <p:txBody>
          <a:bodyPr/>
          <a:lstStyle/>
          <a:p>
            <a:endParaRPr lang="en-US"/>
          </a:p>
        </p:txBody>
      </p:sp>
      <p:sp>
        <p:nvSpPr>
          <p:cNvPr id="6" name="Content Placeholder 5">
            <a:extLst>
              <a:ext uri="{FF2B5EF4-FFF2-40B4-BE49-F238E27FC236}">
                <a16:creationId xmlns:a16="http://schemas.microsoft.com/office/drawing/2014/main" id="{0E41F324-A70F-A541-9C8F-A29A7E9F316F}"/>
              </a:ext>
            </a:extLst>
          </p:cNvPr>
          <p:cNvSpPr>
            <a:spLocks noGrp="1"/>
          </p:cNvSpPr>
          <p:nvPr>
            <p:ph idx="1"/>
          </p:nvPr>
        </p:nvSpPr>
        <p:spPr>
          <a:xfrm>
            <a:off x="1985075" y="3241548"/>
            <a:ext cx="4617720" cy="374904"/>
          </a:xfrm>
          <a:solidFill>
            <a:srgbClr val="FF0000">
              <a:alpha val="25000"/>
            </a:srgbClr>
          </a:solidFill>
          <a:ln>
            <a:solidFill>
              <a:schemeClr val="bg1">
                <a:lumMod val="50000"/>
              </a:schemeClr>
            </a:solidFill>
          </a:ln>
        </p:spPr>
        <p:txBody>
          <a:bodyPr/>
          <a:lstStyle/>
          <a:p>
            <a:pPr>
              <a:buNone/>
            </a:pPr>
            <a:r>
              <a:rPr lang="en-US" dirty="0"/>
              <a:t>*</a:t>
            </a:r>
            <a:r>
              <a:rPr lang="en-US" dirty="0" err="1"/>
              <a:t>adm</a:t>
            </a:r>
            <a:r>
              <a:rPr lang="en-US" dirty="0"/>
              <a:t>* *fail* NOT admin2 | count user</a:t>
            </a:r>
          </a:p>
        </p:txBody>
      </p:sp>
      <p:sp>
        <p:nvSpPr>
          <p:cNvPr id="7" name="TextBox 6">
            <a:extLst>
              <a:ext uri="{FF2B5EF4-FFF2-40B4-BE49-F238E27FC236}">
                <a16:creationId xmlns:a16="http://schemas.microsoft.com/office/drawing/2014/main" id="{9B073E27-134E-4C4A-9F7F-44C423950991}"/>
              </a:ext>
            </a:extLst>
          </p:cNvPr>
          <p:cNvSpPr txBox="1"/>
          <p:nvPr/>
        </p:nvSpPr>
        <p:spPr>
          <a:xfrm>
            <a:off x="685800" y="3213557"/>
            <a:ext cx="723596" cy="430887"/>
          </a:xfrm>
          <a:prstGeom prst="rect">
            <a:avLst/>
          </a:prstGeom>
          <a:noFill/>
        </p:spPr>
        <p:txBody>
          <a:bodyPr wrap="none" lIns="0" tIns="0" rIns="0" bIns="0" rtlCol="0">
            <a:spAutoFit/>
          </a:bodyPr>
          <a:lstStyle/>
          <a:p>
            <a:pPr algn="l">
              <a:spcAft>
                <a:spcPts val="600"/>
              </a:spcAft>
            </a:pPr>
            <a:r>
              <a:rPr lang="en-US" sz="2800" kern="100" spc="-30" dirty="0">
                <a:solidFill>
                  <a:srgbClr val="FF0000"/>
                </a:solidFill>
              </a:rPr>
              <a:t>Bad:</a:t>
            </a:r>
          </a:p>
        </p:txBody>
      </p:sp>
      <p:sp>
        <p:nvSpPr>
          <p:cNvPr id="8" name="TextBox 7">
            <a:extLst>
              <a:ext uri="{FF2B5EF4-FFF2-40B4-BE49-F238E27FC236}">
                <a16:creationId xmlns:a16="http://schemas.microsoft.com/office/drawing/2014/main" id="{ECB5F2C4-C5F1-D142-80A1-6012E9612734}"/>
              </a:ext>
            </a:extLst>
          </p:cNvPr>
          <p:cNvSpPr txBox="1"/>
          <p:nvPr/>
        </p:nvSpPr>
        <p:spPr>
          <a:xfrm>
            <a:off x="685800" y="2099199"/>
            <a:ext cx="10817352" cy="677108"/>
          </a:xfrm>
          <a:prstGeom prst="rect">
            <a:avLst/>
          </a:prstGeom>
          <a:noFill/>
        </p:spPr>
        <p:txBody>
          <a:bodyPr wrap="square" lIns="0" tIns="0" rIns="0" bIns="0" rtlCol="0">
            <a:spAutoFit/>
          </a:bodyPr>
          <a:lstStyle/>
          <a:p>
            <a:pPr algn="l">
              <a:spcAft>
                <a:spcPts val="600"/>
              </a:spcAft>
            </a:pPr>
            <a:r>
              <a:rPr lang="en-US" sz="2200" kern="100" spc="-30" dirty="0"/>
              <a:t>You have been tasked to get the count of all admins who have failed to login. Excluding admin 2</a:t>
            </a:r>
          </a:p>
        </p:txBody>
      </p:sp>
      <p:sp>
        <p:nvSpPr>
          <p:cNvPr id="9" name="TextBox 8">
            <a:extLst>
              <a:ext uri="{FF2B5EF4-FFF2-40B4-BE49-F238E27FC236}">
                <a16:creationId xmlns:a16="http://schemas.microsoft.com/office/drawing/2014/main" id="{9618D246-A732-7B4C-89FB-C0CDAE39F834}"/>
              </a:ext>
            </a:extLst>
          </p:cNvPr>
          <p:cNvSpPr txBox="1"/>
          <p:nvPr/>
        </p:nvSpPr>
        <p:spPr>
          <a:xfrm>
            <a:off x="685800" y="4252433"/>
            <a:ext cx="1031051" cy="430887"/>
          </a:xfrm>
          <a:prstGeom prst="rect">
            <a:avLst/>
          </a:prstGeom>
          <a:noFill/>
        </p:spPr>
        <p:txBody>
          <a:bodyPr wrap="square" lIns="0" tIns="0" rIns="0" bIns="0" rtlCol="0">
            <a:spAutoFit/>
          </a:bodyPr>
          <a:lstStyle/>
          <a:p>
            <a:pPr algn="l">
              <a:spcAft>
                <a:spcPts val="600"/>
              </a:spcAft>
            </a:pPr>
            <a:r>
              <a:rPr lang="en-US" sz="2800" kern="100" spc="-30" dirty="0">
                <a:solidFill>
                  <a:srgbClr val="10B14A"/>
                </a:solidFill>
              </a:rPr>
              <a:t>Better</a:t>
            </a:r>
            <a:r>
              <a:rPr lang="en-US" sz="2800" kern="100" spc="-30" dirty="0">
                <a:solidFill>
                  <a:srgbClr val="0DB14B"/>
                </a:solidFill>
              </a:rPr>
              <a:t>:</a:t>
            </a:r>
          </a:p>
        </p:txBody>
      </p:sp>
      <p:sp>
        <p:nvSpPr>
          <p:cNvPr id="10" name="TextBox 9">
            <a:extLst>
              <a:ext uri="{FF2B5EF4-FFF2-40B4-BE49-F238E27FC236}">
                <a16:creationId xmlns:a16="http://schemas.microsoft.com/office/drawing/2014/main" id="{897E5D89-A4EA-3B49-8ACB-6235462616CC}"/>
              </a:ext>
            </a:extLst>
          </p:cNvPr>
          <p:cNvSpPr txBox="1"/>
          <p:nvPr/>
        </p:nvSpPr>
        <p:spPr>
          <a:xfrm>
            <a:off x="1985075" y="4252433"/>
            <a:ext cx="8292781" cy="615553"/>
          </a:xfrm>
          <a:prstGeom prst="rect">
            <a:avLst/>
          </a:prstGeom>
          <a:solidFill>
            <a:srgbClr val="0DB14B">
              <a:alpha val="25000"/>
            </a:srgbClr>
          </a:solidFill>
          <a:ln>
            <a:solidFill>
              <a:schemeClr val="bg1">
                <a:lumMod val="50000"/>
              </a:schemeClr>
            </a:solidFill>
          </a:ln>
        </p:spPr>
        <p:txBody>
          <a:bodyPr wrap="square" lIns="0" tIns="0" rIns="0" bIns="0" rtlCol="0">
            <a:spAutoFit/>
          </a:bodyPr>
          <a:lstStyle/>
          <a:p>
            <a:pPr>
              <a:spcAft>
                <a:spcPts val="600"/>
              </a:spcAft>
            </a:pPr>
            <a:r>
              <a:rPr lang="en-US" sz="2000" kern="100" spc="-30" dirty="0"/>
              <a:t>index=</a:t>
            </a:r>
            <a:r>
              <a:rPr lang="en-US" sz="2000" kern="100" spc="-30" dirty="0" err="1"/>
              <a:t>oidemo</a:t>
            </a:r>
            <a:r>
              <a:rPr lang="en-US" sz="2000" kern="100" spc="-30" dirty="0"/>
              <a:t> </a:t>
            </a:r>
            <a:r>
              <a:rPr lang="en-US" sz="2000" kern="100" spc="-30" dirty="0" err="1"/>
              <a:t>sourcetype</a:t>
            </a:r>
            <a:r>
              <a:rPr lang="en-US" sz="2000" kern="100" spc="-30" dirty="0"/>
              <a:t>=</a:t>
            </a:r>
            <a:r>
              <a:rPr lang="en-US" sz="2000" kern="100" spc="-30" dirty="0" err="1"/>
              <a:t>WinEventLog:Security</a:t>
            </a:r>
            <a:r>
              <a:rPr lang="en-US" sz="2000" kern="100" spc="-30" dirty="0"/>
              <a:t> action=failure user=</a:t>
            </a:r>
            <a:r>
              <a:rPr lang="en-US" sz="2000" kern="100" spc="-30" dirty="0" err="1"/>
              <a:t>adm</a:t>
            </a:r>
            <a:r>
              <a:rPr lang="en-US" sz="2000" kern="100" spc="-30" dirty="0"/>
              <a:t>* NOT admin2 | top user</a:t>
            </a:r>
          </a:p>
        </p:txBody>
      </p:sp>
    </p:spTree>
    <p:extLst>
      <p:ext uri="{BB962C8B-B14F-4D97-AF65-F5344CB8AC3E}">
        <p14:creationId xmlns:p14="http://schemas.microsoft.com/office/powerpoint/2010/main" val="133928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1BBC-4C46-BB4F-8173-EE7DB74245F5}"/>
              </a:ext>
            </a:extLst>
          </p:cNvPr>
          <p:cNvSpPr>
            <a:spLocks noGrp="1"/>
          </p:cNvSpPr>
          <p:nvPr>
            <p:ph type="title"/>
          </p:nvPr>
        </p:nvSpPr>
        <p:spPr/>
        <p:txBody>
          <a:bodyPr/>
          <a:lstStyle/>
          <a:p>
            <a:r>
              <a:rPr lang="en-US" dirty="0"/>
              <a:t>Use a filtering command.</a:t>
            </a:r>
          </a:p>
        </p:txBody>
      </p:sp>
      <p:sp>
        <p:nvSpPr>
          <p:cNvPr id="4" name="Text Placeholder 3">
            <a:extLst>
              <a:ext uri="{FF2B5EF4-FFF2-40B4-BE49-F238E27FC236}">
                <a16:creationId xmlns:a16="http://schemas.microsoft.com/office/drawing/2014/main" id="{92679E97-7058-804E-87B1-53364F26D848}"/>
              </a:ext>
            </a:extLst>
          </p:cNvPr>
          <p:cNvSpPr>
            <a:spLocks noGrp="1"/>
          </p:cNvSpPr>
          <p:nvPr>
            <p:ph type="body" idx="13"/>
          </p:nvPr>
        </p:nvSpPr>
        <p:spPr/>
        <p:txBody>
          <a:bodyPr/>
          <a:lstStyle/>
          <a:p>
            <a:endParaRPr lang="en-US"/>
          </a:p>
        </p:txBody>
      </p:sp>
      <p:sp>
        <p:nvSpPr>
          <p:cNvPr id="5" name="Content Placeholder 2">
            <a:extLst>
              <a:ext uri="{FF2B5EF4-FFF2-40B4-BE49-F238E27FC236}">
                <a16:creationId xmlns:a16="http://schemas.microsoft.com/office/drawing/2014/main" id="{B9DABDD3-87B0-3D4B-B3D2-1740804447FD}"/>
              </a:ext>
            </a:extLst>
          </p:cNvPr>
          <p:cNvSpPr>
            <a:spLocks noGrp="1"/>
          </p:cNvSpPr>
          <p:nvPr>
            <p:ph idx="1"/>
          </p:nvPr>
        </p:nvSpPr>
        <p:spPr>
          <a:xfrm>
            <a:off x="685800" y="2443189"/>
            <a:ext cx="1155192" cy="509016"/>
          </a:xfrm>
        </p:spPr>
        <p:txBody>
          <a:bodyPr/>
          <a:lstStyle/>
          <a:p>
            <a:r>
              <a:rPr lang="en-US" sz="2800" dirty="0">
                <a:solidFill>
                  <a:schemeClr val="bg2">
                    <a:lumMod val="50000"/>
                  </a:schemeClr>
                </a:solidFill>
              </a:rPr>
              <a:t>Okay:</a:t>
            </a:r>
          </a:p>
        </p:txBody>
      </p:sp>
      <p:sp>
        <p:nvSpPr>
          <p:cNvPr id="6" name="TextBox 5">
            <a:extLst>
              <a:ext uri="{FF2B5EF4-FFF2-40B4-BE49-F238E27FC236}">
                <a16:creationId xmlns:a16="http://schemas.microsoft.com/office/drawing/2014/main" id="{36CD7A0E-DEAF-AB43-B902-BFAC9B50EC8C}"/>
              </a:ext>
            </a:extLst>
          </p:cNvPr>
          <p:cNvSpPr txBox="1"/>
          <p:nvPr/>
        </p:nvSpPr>
        <p:spPr>
          <a:xfrm>
            <a:off x="1997964" y="2438138"/>
            <a:ext cx="8193024" cy="1461939"/>
          </a:xfrm>
          <a:prstGeom prst="rect">
            <a:avLst/>
          </a:prstGeom>
          <a:solidFill>
            <a:schemeClr val="bg1">
              <a:lumMod val="85000"/>
            </a:schemeClr>
          </a:solidFill>
          <a:ln w="12700">
            <a:solidFill>
              <a:schemeClr val="bg1">
                <a:lumMod val="50000"/>
              </a:schemeClr>
            </a:solidFill>
          </a:ln>
        </p:spPr>
        <p:txBody>
          <a:bodyPr wrap="square" lIns="0" tIns="0" rIns="0" bIns="0" rtlCol="0">
            <a:spAutoFit/>
          </a:bodyPr>
          <a:lstStyle/>
          <a:p>
            <a:pPr>
              <a:spcAft>
                <a:spcPts val="600"/>
              </a:spcAft>
            </a:pPr>
            <a:r>
              <a:rPr lang="en-US" sz="2000" kern="100" spc="-30" dirty="0"/>
              <a:t>index=</a:t>
            </a:r>
            <a:r>
              <a:rPr lang="en-US" sz="2000" kern="100" spc="-30" dirty="0" err="1"/>
              <a:t>oidemo</a:t>
            </a:r>
            <a:r>
              <a:rPr lang="en-US" sz="2000" kern="100" spc="-30" dirty="0"/>
              <a:t> host="mysql-02"</a:t>
            </a:r>
          </a:p>
          <a:p>
            <a:pPr>
              <a:spcAft>
                <a:spcPts val="600"/>
              </a:spcAft>
            </a:pPr>
            <a:r>
              <a:rPr lang="en-US" sz="2000" kern="100" spc="-30" dirty="0"/>
              <a:t>| table loadAvg1mi, mem, </a:t>
            </a:r>
            <a:r>
              <a:rPr lang="en-US" sz="2000" kern="100" spc="-30" dirty="0" err="1"/>
              <a:t>mem_free</a:t>
            </a:r>
            <a:endParaRPr lang="en-US" sz="2000" kern="100" spc="-30" dirty="0"/>
          </a:p>
          <a:p>
            <a:pPr>
              <a:spcAft>
                <a:spcPts val="600"/>
              </a:spcAft>
            </a:pPr>
            <a:r>
              <a:rPr lang="en-US" sz="2000" kern="100" spc="-30" dirty="0"/>
              <a:t>| head 10000</a:t>
            </a:r>
          </a:p>
          <a:p>
            <a:pPr>
              <a:spcAft>
                <a:spcPts val="600"/>
              </a:spcAft>
            </a:pPr>
            <a:r>
              <a:rPr lang="en-US" sz="2000" kern="100" spc="-30" dirty="0"/>
              <a:t>| table loadAvg1mi, mem, </a:t>
            </a:r>
            <a:r>
              <a:rPr lang="en-US" sz="2000" kern="100" spc="-30" dirty="0" err="1"/>
              <a:t>mem_free</a:t>
            </a:r>
            <a:endParaRPr lang="en-US" sz="2000" kern="100" spc="-30" dirty="0"/>
          </a:p>
        </p:txBody>
      </p:sp>
      <p:sp>
        <p:nvSpPr>
          <p:cNvPr id="7" name="TextBox 6">
            <a:extLst>
              <a:ext uri="{FF2B5EF4-FFF2-40B4-BE49-F238E27FC236}">
                <a16:creationId xmlns:a16="http://schemas.microsoft.com/office/drawing/2014/main" id="{9C17644C-23A2-2A4B-AF4A-2E3B2C69B260}"/>
              </a:ext>
            </a:extLst>
          </p:cNvPr>
          <p:cNvSpPr txBox="1"/>
          <p:nvPr/>
        </p:nvSpPr>
        <p:spPr>
          <a:xfrm>
            <a:off x="685800" y="4539641"/>
            <a:ext cx="1031051" cy="430887"/>
          </a:xfrm>
          <a:prstGeom prst="rect">
            <a:avLst/>
          </a:prstGeom>
          <a:noFill/>
        </p:spPr>
        <p:txBody>
          <a:bodyPr wrap="square" lIns="0" tIns="0" rIns="0" bIns="0" rtlCol="0">
            <a:spAutoFit/>
          </a:bodyPr>
          <a:lstStyle/>
          <a:p>
            <a:pPr algn="l">
              <a:spcAft>
                <a:spcPts val="600"/>
              </a:spcAft>
            </a:pPr>
            <a:r>
              <a:rPr lang="en-US" sz="2800" kern="100" spc="-30" dirty="0">
                <a:solidFill>
                  <a:srgbClr val="10B14A"/>
                </a:solidFill>
              </a:rPr>
              <a:t>Better</a:t>
            </a:r>
            <a:r>
              <a:rPr lang="en-US" sz="2800" kern="100" spc="-30" dirty="0">
                <a:solidFill>
                  <a:srgbClr val="0DB14B"/>
                </a:solidFill>
              </a:rPr>
              <a:t>:</a:t>
            </a:r>
          </a:p>
        </p:txBody>
      </p:sp>
      <p:sp>
        <p:nvSpPr>
          <p:cNvPr id="8" name="TextBox 7">
            <a:extLst>
              <a:ext uri="{FF2B5EF4-FFF2-40B4-BE49-F238E27FC236}">
                <a16:creationId xmlns:a16="http://schemas.microsoft.com/office/drawing/2014/main" id="{788AF69E-735B-B744-9743-BEA19D4F739D}"/>
              </a:ext>
            </a:extLst>
          </p:cNvPr>
          <p:cNvSpPr txBox="1"/>
          <p:nvPr/>
        </p:nvSpPr>
        <p:spPr>
          <a:xfrm>
            <a:off x="1997964" y="4539641"/>
            <a:ext cx="8193024" cy="1461939"/>
          </a:xfrm>
          <a:prstGeom prst="rect">
            <a:avLst/>
          </a:prstGeom>
          <a:solidFill>
            <a:srgbClr val="0DB14B">
              <a:alpha val="25000"/>
            </a:srgbClr>
          </a:solidFill>
          <a:ln w="12700">
            <a:solidFill>
              <a:schemeClr val="bg1">
                <a:lumMod val="50000"/>
              </a:schemeClr>
            </a:solidFill>
          </a:ln>
        </p:spPr>
        <p:txBody>
          <a:bodyPr wrap="square" lIns="0" tIns="0" rIns="0" bIns="0" rtlCol="0">
            <a:spAutoFit/>
          </a:bodyPr>
          <a:lstStyle/>
          <a:p>
            <a:pPr>
              <a:spcAft>
                <a:spcPts val="600"/>
              </a:spcAft>
            </a:pPr>
            <a:r>
              <a:rPr lang="en-US" sz="2000" kern="100" spc="-30" dirty="0"/>
              <a:t>index=</a:t>
            </a:r>
            <a:r>
              <a:rPr lang="en-US" sz="2000" kern="100" spc="-30" dirty="0" err="1"/>
              <a:t>oidemo</a:t>
            </a:r>
            <a:r>
              <a:rPr lang="en-US" sz="2000" kern="100" spc="-30" dirty="0"/>
              <a:t> host="mysql-02"</a:t>
            </a:r>
          </a:p>
          <a:p>
            <a:pPr>
              <a:spcAft>
                <a:spcPts val="600"/>
              </a:spcAft>
            </a:pPr>
            <a:r>
              <a:rPr lang="en-US" sz="2000" kern="100" spc="-30" dirty="0"/>
              <a:t>| fields loadAvg1mi, mem, </a:t>
            </a:r>
            <a:r>
              <a:rPr lang="en-US" sz="2000" kern="100" spc="-30" dirty="0" err="1"/>
              <a:t>mem_free</a:t>
            </a:r>
            <a:endParaRPr lang="en-US" sz="2000" kern="100" spc="-30" dirty="0"/>
          </a:p>
          <a:p>
            <a:pPr>
              <a:spcAft>
                <a:spcPts val="600"/>
              </a:spcAft>
            </a:pPr>
            <a:r>
              <a:rPr lang="en-US" sz="2000" kern="100" spc="-30" dirty="0"/>
              <a:t>| head 10000</a:t>
            </a:r>
          </a:p>
          <a:p>
            <a:pPr>
              <a:spcAft>
                <a:spcPts val="600"/>
              </a:spcAft>
            </a:pPr>
            <a:r>
              <a:rPr lang="en-US" sz="2000" kern="100" spc="-30" dirty="0"/>
              <a:t>| table loadAvg1mi, mem, </a:t>
            </a:r>
            <a:r>
              <a:rPr lang="en-US" sz="2000" kern="100" spc="-30" dirty="0" err="1"/>
              <a:t>mem_free</a:t>
            </a:r>
            <a:endParaRPr lang="en-US" sz="2000" kern="100" spc="-30" dirty="0"/>
          </a:p>
        </p:txBody>
      </p:sp>
    </p:spTree>
    <p:extLst>
      <p:ext uri="{BB962C8B-B14F-4D97-AF65-F5344CB8AC3E}">
        <p14:creationId xmlns:p14="http://schemas.microsoft.com/office/powerpoint/2010/main" val="27479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C4C9-213B-584D-AAEF-CDA74121E881}"/>
              </a:ext>
            </a:extLst>
          </p:cNvPr>
          <p:cNvSpPr>
            <a:spLocks noGrp="1"/>
          </p:cNvSpPr>
          <p:nvPr>
            <p:ph type="title"/>
          </p:nvPr>
        </p:nvSpPr>
        <p:spPr/>
        <p:txBody>
          <a:bodyPr/>
          <a:lstStyle/>
          <a:p>
            <a:r>
              <a:rPr lang="en-US" dirty="0"/>
              <a:t>Stats VS Transaction</a:t>
            </a:r>
          </a:p>
        </p:txBody>
      </p:sp>
      <p:sp>
        <p:nvSpPr>
          <p:cNvPr id="4" name="Text Placeholder 3">
            <a:extLst>
              <a:ext uri="{FF2B5EF4-FFF2-40B4-BE49-F238E27FC236}">
                <a16:creationId xmlns:a16="http://schemas.microsoft.com/office/drawing/2014/main" id="{1AA2616E-4C36-1744-BA26-1760905C4EE2}"/>
              </a:ext>
            </a:extLst>
          </p:cNvPr>
          <p:cNvSpPr>
            <a:spLocks noGrp="1"/>
          </p:cNvSpPr>
          <p:nvPr>
            <p:ph type="body" idx="13"/>
          </p:nvPr>
        </p:nvSpPr>
        <p:spPr/>
        <p:txBody>
          <a:bodyPr/>
          <a:lstStyle/>
          <a:p>
            <a:r>
              <a:rPr lang="en-US" dirty="0"/>
              <a:t>Careful! Stats may not always give same results as transaction.</a:t>
            </a:r>
          </a:p>
        </p:txBody>
      </p:sp>
      <p:sp>
        <p:nvSpPr>
          <p:cNvPr id="6" name="TextBox 5">
            <a:extLst>
              <a:ext uri="{FF2B5EF4-FFF2-40B4-BE49-F238E27FC236}">
                <a16:creationId xmlns:a16="http://schemas.microsoft.com/office/drawing/2014/main" id="{707DBF55-17F3-A741-BAB7-59AF073A79DE}"/>
              </a:ext>
            </a:extLst>
          </p:cNvPr>
          <p:cNvSpPr txBox="1"/>
          <p:nvPr/>
        </p:nvSpPr>
        <p:spPr>
          <a:xfrm>
            <a:off x="685800" y="2645664"/>
            <a:ext cx="1933696" cy="430887"/>
          </a:xfrm>
          <a:prstGeom prst="rect">
            <a:avLst/>
          </a:prstGeom>
          <a:noFill/>
        </p:spPr>
        <p:txBody>
          <a:bodyPr wrap="square" lIns="0" tIns="0" rIns="0" bIns="0" rtlCol="0">
            <a:spAutoFit/>
          </a:bodyPr>
          <a:lstStyle/>
          <a:p>
            <a:pPr algn="l">
              <a:spcAft>
                <a:spcPts val="600"/>
              </a:spcAft>
            </a:pPr>
            <a:r>
              <a:rPr lang="en-US" sz="2800" kern="100" spc="-30" dirty="0"/>
              <a:t>Transaction:</a:t>
            </a:r>
          </a:p>
        </p:txBody>
      </p:sp>
      <p:sp>
        <p:nvSpPr>
          <p:cNvPr id="8" name="TextBox 7">
            <a:extLst>
              <a:ext uri="{FF2B5EF4-FFF2-40B4-BE49-F238E27FC236}">
                <a16:creationId xmlns:a16="http://schemas.microsoft.com/office/drawing/2014/main" id="{F986E3A4-8694-1045-9BC7-14028472692F}"/>
              </a:ext>
            </a:extLst>
          </p:cNvPr>
          <p:cNvSpPr txBox="1"/>
          <p:nvPr/>
        </p:nvSpPr>
        <p:spPr>
          <a:xfrm>
            <a:off x="3045564" y="2645664"/>
            <a:ext cx="6097823" cy="1261884"/>
          </a:xfrm>
          <a:prstGeom prst="rect">
            <a:avLst/>
          </a:prstGeom>
          <a:solidFill>
            <a:schemeClr val="bg1">
              <a:lumMod val="85000"/>
            </a:schemeClr>
          </a:solidFill>
          <a:ln>
            <a:solidFill>
              <a:schemeClr val="bg1">
                <a:lumMod val="50000"/>
              </a:schemeClr>
            </a:solidFill>
          </a:ln>
        </p:spPr>
        <p:txBody>
          <a:bodyPr wrap="none" lIns="0" tIns="0" rIns="0" bIns="0" rtlCol="0">
            <a:spAutoFit/>
          </a:bodyPr>
          <a:lstStyle/>
          <a:p>
            <a:pPr>
              <a:spcAft>
                <a:spcPts val="600"/>
              </a:spcAft>
            </a:pPr>
            <a:r>
              <a:rPr lang="en-US" sz="2400" kern="100" spc="-30" dirty="0"/>
              <a:t>index=</a:t>
            </a:r>
            <a:r>
              <a:rPr lang="en-US" sz="2400" kern="100" spc="-30" dirty="0" err="1"/>
              <a:t>oidemo</a:t>
            </a:r>
            <a:r>
              <a:rPr lang="en-US" sz="2400" kern="100" spc="-30" dirty="0"/>
              <a:t> </a:t>
            </a:r>
            <a:r>
              <a:rPr lang="en-US" sz="2400" kern="100" spc="-30" dirty="0" err="1"/>
              <a:t>sourcetype</a:t>
            </a:r>
            <a:r>
              <a:rPr lang="en-US" sz="2400" kern="100" spc="-30" dirty="0"/>
              <a:t>=</a:t>
            </a:r>
            <a:r>
              <a:rPr lang="en-US" sz="2400" kern="100" spc="-30" dirty="0" err="1"/>
              <a:t>access_combined</a:t>
            </a:r>
            <a:r>
              <a:rPr lang="en-US" sz="2400" kern="100" spc="-30" dirty="0"/>
              <a:t> </a:t>
            </a:r>
          </a:p>
          <a:p>
            <a:pPr>
              <a:spcAft>
                <a:spcPts val="600"/>
              </a:spcAft>
            </a:pPr>
            <a:r>
              <a:rPr lang="en-US" sz="2400" kern="100" spc="-30" dirty="0"/>
              <a:t>| transaction JSESSIONID </a:t>
            </a:r>
          </a:p>
          <a:p>
            <a:pPr>
              <a:spcAft>
                <a:spcPts val="600"/>
              </a:spcAft>
            </a:pPr>
            <a:r>
              <a:rPr lang="en-US" sz="2400" kern="100" spc="-30" dirty="0"/>
              <a:t>| chart count by duration</a:t>
            </a:r>
          </a:p>
        </p:txBody>
      </p:sp>
      <p:sp>
        <p:nvSpPr>
          <p:cNvPr id="9" name="TextBox 8">
            <a:extLst>
              <a:ext uri="{FF2B5EF4-FFF2-40B4-BE49-F238E27FC236}">
                <a16:creationId xmlns:a16="http://schemas.microsoft.com/office/drawing/2014/main" id="{2884FEEE-C01B-204C-A3A5-FA1F907ADFDD}"/>
              </a:ext>
            </a:extLst>
          </p:cNvPr>
          <p:cNvSpPr txBox="1"/>
          <p:nvPr/>
        </p:nvSpPr>
        <p:spPr>
          <a:xfrm>
            <a:off x="685800" y="4768771"/>
            <a:ext cx="1933696" cy="430887"/>
          </a:xfrm>
          <a:prstGeom prst="rect">
            <a:avLst/>
          </a:prstGeom>
          <a:noFill/>
        </p:spPr>
        <p:txBody>
          <a:bodyPr wrap="square" lIns="0" tIns="0" rIns="0" bIns="0" rtlCol="0">
            <a:spAutoFit/>
          </a:bodyPr>
          <a:lstStyle/>
          <a:p>
            <a:pPr algn="l">
              <a:spcAft>
                <a:spcPts val="600"/>
              </a:spcAft>
            </a:pPr>
            <a:r>
              <a:rPr lang="en-US" sz="2800" kern="100" spc="-30" dirty="0"/>
              <a:t>Stats:</a:t>
            </a:r>
          </a:p>
        </p:txBody>
      </p:sp>
      <p:sp>
        <p:nvSpPr>
          <p:cNvPr id="11" name="TextBox 10">
            <a:extLst>
              <a:ext uri="{FF2B5EF4-FFF2-40B4-BE49-F238E27FC236}">
                <a16:creationId xmlns:a16="http://schemas.microsoft.com/office/drawing/2014/main" id="{5FF38978-90FE-3A4C-B3AC-A184624B66D6}"/>
              </a:ext>
            </a:extLst>
          </p:cNvPr>
          <p:cNvSpPr txBox="1"/>
          <p:nvPr/>
        </p:nvSpPr>
        <p:spPr>
          <a:xfrm>
            <a:off x="3045564" y="4768771"/>
            <a:ext cx="6403356" cy="1261884"/>
          </a:xfrm>
          <a:prstGeom prst="rect">
            <a:avLst/>
          </a:prstGeom>
          <a:solidFill>
            <a:schemeClr val="bg1">
              <a:lumMod val="85000"/>
            </a:schemeClr>
          </a:solidFill>
          <a:ln>
            <a:solidFill>
              <a:schemeClr val="bg1">
                <a:lumMod val="50000"/>
              </a:schemeClr>
            </a:solidFill>
          </a:ln>
        </p:spPr>
        <p:txBody>
          <a:bodyPr wrap="none" lIns="0" tIns="0" rIns="0" bIns="0" rtlCol="0">
            <a:spAutoFit/>
          </a:bodyPr>
          <a:lstStyle/>
          <a:p>
            <a:pPr>
              <a:spcAft>
                <a:spcPts val="600"/>
              </a:spcAft>
            </a:pPr>
            <a:r>
              <a:rPr lang="en-US" sz="2400" kern="100" spc="-30" dirty="0"/>
              <a:t>index=</a:t>
            </a:r>
            <a:r>
              <a:rPr lang="en-US" sz="2400" kern="100" spc="-30" dirty="0" err="1"/>
              <a:t>oidemo</a:t>
            </a:r>
            <a:r>
              <a:rPr lang="en-US" sz="2400" kern="100" spc="-30" dirty="0"/>
              <a:t> </a:t>
            </a:r>
            <a:r>
              <a:rPr lang="en-US" sz="2400" kern="100" spc="-30" dirty="0" err="1"/>
              <a:t>sourcetype</a:t>
            </a:r>
            <a:r>
              <a:rPr lang="en-US" sz="2400" kern="100" spc="-30" dirty="0"/>
              <a:t>=</a:t>
            </a:r>
            <a:r>
              <a:rPr lang="en-US" sz="2400" kern="100" spc="-30" dirty="0" err="1"/>
              <a:t>access_combined</a:t>
            </a:r>
            <a:r>
              <a:rPr lang="en-US" sz="2400" kern="100" spc="-30" dirty="0"/>
              <a:t> </a:t>
            </a:r>
          </a:p>
          <a:p>
            <a:pPr>
              <a:spcAft>
                <a:spcPts val="600"/>
              </a:spcAft>
            </a:pPr>
            <a:r>
              <a:rPr lang="en-US" sz="2400" kern="100" spc="-30" dirty="0"/>
              <a:t>| stats range(_time) as duration by JSESSIONID</a:t>
            </a:r>
          </a:p>
          <a:p>
            <a:pPr>
              <a:spcAft>
                <a:spcPts val="600"/>
              </a:spcAft>
            </a:pPr>
            <a:r>
              <a:rPr lang="en-US" sz="2400" kern="100" spc="-30" dirty="0"/>
              <a:t>| chart count by duration</a:t>
            </a:r>
          </a:p>
        </p:txBody>
      </p:sp>
    </p:spTree>
    <p:extLst>
      <p:ext uri="{BB962C8B-B14F-4D97-AF65-F5344CB8AC3E}">
        <p14:creationId xmlns:p14="http://schemas.microsoft.com/office/powerpoint/2010/main" val="39937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019A-F425-6040-AC78-FDE01692816A}"/>
              </a:ext>
            </a:extLst>
          </p:cNvPr>
          <p:cNvSpPr>
            <a:spLocks noGrp="1"/>
          </p:cNvSpPr>
          <p:nvPr>
            <p:ph type="title"/>
          </p:nvPr>
        </p:nvSpPr>
        <p:spPr/>
        <p:txBody>
          <a:bodyPr/>
          <a:lstStyle/>
          <a:p>
            <a:r>
              <a:rPr lang="en-US" dirty="0"/>
              <a:t>To join or not to join</a:t>
            </a:r>
          </a:p>
        </p:txBody>
      </p:sp>
      <p:sp>
        <p:nvSpPr>
          <p:cNvPr id="4" name="Text Placeholder 3">
            <a:extLst>
              <a:ext uri="{FF2B5EF4-FFF2-40B4-BE49-F238E27FC236}">
                <a16:creationId xmlns:a16="http://schemas.microsoft.com/office/drawing/2014/main" id="{32F70B76-1608-4F41-AA76-C26B3D971BBA}"/>
              </a:ext>
            </a:extLst>
          </p:cNvPr>
          <p:cNvSpPr>
            <a:spLocks noGrp="1"/>
          </p:cNvSpPr>
          <p:nvPr>
            <p:ph type="body" idx="13"/>
          </p:nvPr>
        </p:nvSpPr>
        <p:spPr/>
        <p:txBody>
          <a:bodyPr/>
          <a:lstStyle/>
          <a:p>
            <a:endParaRPr lang="en-US"/>
          </a:p>
        </p:txBody>
      </p:sp>
      <p:sp>
        <p:nvSpPr>
          <p:cNvPr id="5" name="Content Placeholder 2">
            <a:extLst>
              <a:ext uri="{FF2B5EF4-FFF2-40B4-BE49-F238E27FC236}">
                <a16:creationId xmlns:a16="http://schemas.microsoft.com/office/drawing/2014/main" id="{B4EEBF04-E210-BF48-B5C1-1464870F508A}"/>
              </a:ext>
            </a:extLst>
          </p:cNvPr>
          <p:cNvSpPr>
            <a:spLocks noGrp="1"/>
          </p:cNvSpPr>
          <p:nvPr>
            <p:ph idx="1"/>
          </p:nvPr>
        </p:nvSpPr>
        <p:spPr>
          <a:xfrm>
            <a:off x="685800" y="2368296"/>
            <a:ext cx="1155192" cy="509016"/>
          </a:xfrm>
        </p:spPr>
        <p:txBody>
          <a:bodyPr/>
          <a:lstStyle/>
          <a:p>
            <a:r>
              <a:rPr lang="en-US" sz="2800" dirty="0">
                <a:solidFill>
                  <a:schemeClr val="bg2">
                    <a:lumMod val="50000"/>
                  </a:schemeClr>
                </a:solidFill>
              </a:rPr>
              <a:t>Okay:</a:t>
            </a:r>
          </a:p>
        </p:txBody>
      </p:sp>
      <p:sp>
        <p:nvSpPr>
          <p:cNvPr id="6" name="TextBox 5">
            <a:extLst>
              <a:ext uri="{FF2B5EF4-FFF2-40B4-BE49-F238E27FC236}">
                <a16:creationId xmlns:a16="http://schemas.microsoft.com/office/drawing/2014/main" id="{D10F341C-D7CD-FA47-8C17-8BD62414379A}"/>
              </a:ext>
            </a:extLst>
          </p:cNvPr>
          <p:cNvSpPr txBox="1"/>
          <p:nvPr/>
        </p:nvSpPr>
        <p:spPr>
          <a:xfrm>
            <a:off x="1840992" y="2368295"/>
            <a:ext cx="10158175" cy="1015663"/>
          </a:xfrm>
          <a:prstGeom prst="rect">
            <a:avLst/>
          </a:prstGeom>
          <a:solidFill>
            <a:schemeClr val="bg1">
              <a:lumMod val="85000"/>
            </a:schemeClr>
          </a:solidFill>
          <a:ln>
            <a:solidFill>
              <a:schemeClr val="bg1">
                <a:lumMod val="50000"/>
              </a:schemeClr>
            </a:solidFill>
          </a:ln>
        </p:spPr>
        <p:txBody>
          <a:bodyPr wrap="square" lIns="0" tIns="0" rIns="0" bIns="0" rtlCol="0">
            <a:spAutoFit/>
          </a:bodyPr>
          <a:lstStyle/>
          <a:p>
            <a:pPr indent="-652764" defTabSz="822794">
              <a:defRPr/>
            </a:pPr>
            <a:r>
              <a:rPr lang="en-US" sz="2200" dirty="0" err="1">
                <a:latin typeface="Arial" panose="020B0604020202020204" pitchFamily="34" charset="0"/>
                <a:cs typeface="Arial" panose="020B0604020202020204" pitchFamily="34" charset="0"/>
              </a:rPr>
              <a:t>sourcetype</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access_combined</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 join type=inner JSESSIONID [search </a:t>
            </a:r>
            <a:r>
              <a:rPr lang="en-US" sz="2200" dirty="0" err="1">
                <a:latin typeface="Arial" panose="020B0604020202020204" pitchFamily="34" charset="0"/>
                <a:cs typeface="Arial" panose="020B0604020202020204" pitchFamily="34" charset="0"/>
              </a:rPr>
              <a:t>sourcetype</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applogs</a:t>
            </a:r>
            <a:r>
              <a:rPr lang="en-US" sz="2200" dirty="0">
                <a:latin typeface="Arial" panose="020B0604020202020204" pitchFamily="34" charset="0"/>
                <a:cs typeface="Arial" panose="020B0604020202020204" pitchFamily="34" charset="0"/>
              </a:rPr>
              <a:t> | </a:t>
            </a:r>
            <a:r>
              <a:rPr lang="en-US" sz="2200" dirty="0" err="1">
                <a:latin typeface="Arial" panose="020B0604020202020204" pitchFamily="34" charset="0"/>
                <a:cs typeface="Arial" panose="020B0604020202020204" pitchFamily="34" charset="0"/>
              </a:rPr>
              <a:t>dedup</a:t>
            </a:r>
            <a:r>
              <a:rPr lang="en-US" sz="2200" dirty="0">
                <a:latin typeface="Arial" panose="020B0604020202020204" pitchFamily="34" charset="0"/>
                <a:cs typeface="Arial" panose="020B0604020202020204" pitchFamily="34" charset="0"/>
              </a:rPr>
              <a:t> JSESSIONID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 table JSESSIONID, </a:t>
            </a:r>
            <a:r>
              <a:rPr lang="en-US" sz="2200" dirty="0" err="1">
                <a:latin typeface="Arial" panose="020B0604020202020204" pitchFamily="34" charset="0"/>
                <a:cs typeface="Arial" panose="020B0604020202020204" pitchFamily="34" charset="0"/>
              </a:rPr>
              <a:t>clienip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othervalue</a:t>
            </a:r>
            <a:r>
              <a:rPr lang="en-US" sz="2200" dirty="0">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2914B568-2C3B-A54F-8CD2-E2FBDBA68B1F}"/>
              </a:ext>
            </a:extLst>
          </p:cNvPr>
          <p:cNvSpPr txBox="1"/>
          <p:nvPr/>
        </p:nvSpPr>
        <p:spPr>
          <a:xfrm>
            <a:off x="685800" y="4539641"/>
            <a:ext cx="1031051" cy="430887"/>
          </a:xfrm>
          <a:prstGeom prst="rect">
            <a:avLst/>
          </a:prstGeom>
          <a:noFill/>
        </p:spPr>
        <p:txBody>
          <a:bodyPr wrap="square" lIns="0" tIns="0" rIns="0" bIns="0" rtlCol="0">
            <a:spAutoFit/>
          </a:bodyPr>
          <a:lstStyle/>
          <a:p>
            <a:pPr algn="l">
              <a:spcAft>
                <a:spcPts val="600"/>
              </a:spcAft>
            </a:pPr>
            <a:r>
              <a:rPr lang="en-US" sz="2800" kern="100" spc="-30" dirty="0">
                <a:solidFill>
                  <a:srgbClr val="10B14A"/>
                </a:solidFill>
              </a:rPr>
              <a:t>Better</a:t>
            </a:r>
            <a:r>
              <a:rPr lang="en-US" sz="2800" kern="100" spc="-30" dirty="0">
                <a:solidFill>
                  <a:srgbClr val="0DB14B"/>
                </a:solidFill>
              </a:rPr>
              <a:t>:</a:t>
            </a:r>
          </a:p>
        </p:txBody>
      </p:sp>
      <p:sp>
        <p:nvSpPr>
          <p:cNvPr id="9" name="TextBox 8">
            <a:extLst>
              <a:ext uri="{FF2B5EF4-FFF2-40B4-BE49-F238E27FC236}">
                <a16:creationId xmlns:a16="http://schemas.microsoft.com/office/drawing/2014/main" id="{B6D64197-B81F-7145-BBB0-3A0531491C1A}"/>
              </a:ext>
            </a:extLst>
          </p:cNvPr>
          <p:cNvSpPr txBox="1"/>
          <p:nvPr/>
        </p:nvSpPr>
        <p:spPr>
          <a:xfrm>
            <a:off x="1840992" y="4539641"/>
            <a:ext cx="8193024" cy="677108"/>
          </a:xfrm>
          <a:prstGeom prst="rect">
            <a:avLst/>
          </a:prstGeom>
          <a:solidFill>
            <a:srgbClr val="0DB14B">
              <a:alpha val="25000"/>
            </a:srgbClr>
          </a:solidFill>
          <a:ln w="12700">
            <a:solidFill>
              <a:schemeClr val="bg1">
                <a:lumMod val="50000"/>
              </a:schemeClr>
            </a:solidFill>
          </a:ln>
        </p:spPr>
        <p:txBody>
          <a:bodyPr wrap="square" lIns="0" tIns="0" rIns="0" bIns="0" rtlCol="0">
            <a:spAutoFit/>
          </a:bodyPr>
          <a:lstStyle/>
          <a:p>
            <a:pPr indent="-652764" defTabSz="822794">
              <a:defRPr/>
            </a:pPr>
            <a:r>
              <a:rPr lang="en-US" sz="2200" dirty="0" err="1">
                <a:latin typeface="Arial" panose="020B0604020202020204" pitchFamily="34" charset="0"/>
                <a:cs typeface="Arial" panose="020B0604020202020204" pitchFamily="34" charset="0"/>
              </a:rPr>
              <a:t>sourcetype</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access_combined</a:t>
            </a:r>
            <a:r>
              <a:rPr lang="en-US" sz="2200" dirty="0">
                <a:latin typeface="Arial" panose="020B0604020202020204" pitchFamily="34" charset="0"/>
                <a:cs typeface="Arial" panose="020B0604020202020204" pitchFamily="34" charset="0"/>
              </a:rPr>
              <a:t> OR </a:t>
            </a:r>
            <a:r>
              <a:rPr lang="en-US" sz="2200" dirty="0" err="1">
                <a:latin typeface="Arial" panose="020B0604020202020204" pitchFamily="34" charset="0"/>
                <a:cs typeface="Arial" panose="020B0604020202020204" pitchFamily="34" charset="0"/>
              </a:rPr>
              <a:t>sourcetype</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applogs</a:t>
            </a:r>
            <a:r>
              <a:rPr lang="en-US" sz="2200" dirty="0">
                <a:latin typeface="Arial" panose="020B0604020202020204" pitchFamily="34" charset="0"/>
                <a:cs typeface="Arial" panose="020B0604020202020204" pitchFamily="34" charset="0"/>
              </a:rPr>
              <a:t> </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 stats latest(*) AS * BY JSESSIONID</a:t>
            </a:r>
          </a:p>
        </p:txBody>
      </p:sp>
    </p:spTree>
    <p:extLst>
      <p:ext uri="{BB962C8B-B14F-4D97-AF65-F5344CB8AC3E}">
        <p14:creationId xmlns:p14="http://schemas.microsoft.com/office/powerpoint/2010/main" val="34593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EA5C-FD64-1D45-BE1A-79025961EE51}"/>
              </a:ext>
            </a:extLst>
          </p:cNvPr>
          <p:cNvSpPr>
            <a:spLocks noGrp="1"/>
          </p:cNvSpPr>
          <p:nvPr>
            <p:ph type="title"/>
          </p:nvPr>
        </p:nvSpPr>
        <p:spPr/>
        <p:txBody>
          <a:bodyPr/>
          <a:lstStyle/>
          <a:p>
            <a:r>
              <a:rPr lang="en-US" dirty="0"/>
              <a:t>When to use Stats/Transaction</a:t>
            </a:r>
          </a:p>
        </p:txBody>
      </p:sp>
      <p:pic>
        <p:nvPicPr>
          <p:cNvPr id="5" name="Content Placeholder 4">
            <a:extLst>
              <a:ext uri="{FF2B5EF4-FFF2-40B4-BE49-F238E27FC236}">
                <a16:creationId xmlns:a16="http://schemas.microsoft.com/office/drawing/2014/main" id="{0F409AF1-3B63-A342-BF5A-D313B8CCD053}"/>
              </a:ext>
            </a:extLst>
          </p:cNvPr>
          <p:cNvPicPr>
            <a:picLocks noGrp="1" noChangeAspect="1"/>
          </p:cNvPicPr>
          <p:nvPr>
            <p:ph idx="1"/>
          </p:nvPr>
        </p:nvPicPr>
        <p:blipFill>
          <a:blip r:embed="rId2"/>
          <a:stretch>
            <a:fillRect/>
          </a:stretch>
        </p:blipFill>
        <p:spPr>
          <a:xfrm>
            <a:off x="3237089" y="1912118"/>
            <a:ext cx="5714774" cy="4485619"/>
          </a:xfrm>
          <a:prstGeom prst="rect">
            <a:avLst/>
          </a:prstGeom>
        </p:spPr>
      </p:pic>
      <p:sp>
        <p:nvSpPr>
          <p:cNvPr id="4" name="Text Placeholder 3">
            <a:extLst>
              <a:ext uri="{FF2B5EF4-FFF2-40B4-BE49-F238E27FC236}">
                <a16:creationId xmlns:a16="http://schemas.microsoft.com/office/drawing/2014/main" id="{8E2A46B0-6AA0-AA43-894E-549307130C50}"/>
              </a:ext>
            </a:extLst>
          </p:cNvPr>
          <p:cNvSpPr>
            <a:spLocks noGrp="1"/>
          </p:cNvSpPr>
          <p:nvPr>
            <p:ph type="body" idx="13"/>
          </p:nvPr>
        </p:nvSpPr>
        <p:spPr/>
        <p:txBody>
          <a:bodyPr/>
          <a:lstStyle/>
          <a:p>
            <a:r>
              <a:rPr lang="en-US" dirty="0">
                <a:hlinkClick r:id="rId3"/>
              </a:rPr>
              <a:t>https://docs.splunk.com/Documentation/Splunk/8.0.3/Search/Abouteventcorrelation</a:t>
            </a:r>
            <a:endParaRPr lang="en-US" dirty="0"/>
          </a:p>
        </p:txBody>
      </p:sp>
    </p:spTree>
    <p:extLst>
      <p:ext uri="{BB962C8B-B14F-4D97-AF65-F5344CB8AC3E}">
        <p14:creationId xmlns:p14="http://schemas.microsoft.com/office/powerpoint/2010/main" val="246534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95F2-9EA4-1940-AE70-20F74DA3C61B}"/>
              </a:ext>
            </a:extLst>
          </p:cNvPr>
          <p:cNvSpPr>
            <a:spLocks noGrp="1"/>
          </p:cNvSpPr>
          <p:nvPr>
            <p:ph type="title"/>
          </p:nvPr>
        </p:nvSpPr>
        <p:spPr/>
        <p:txBody>
          <a:bodyPr/>
          <a:lstStyle/>
          <a:p>
            <a:r>
              <a:rPr lang="en-US" dirty="0"/>
              <a:t>Bonus: Calculate duration of each event.</a:t>
            </a:r>
          </a:p>
        </p:txBody>
      </p:sp>
      <p:sp>
        <p:nvSpPr>
          <p:cNvPr id="3" name="Content Placeholder 2">
            <a:extLst>
              <a:ext uri="{FF2B5EF4-FFF2-40B4-BE49-F238E27FC236}">
                <a16:creationId xmlns:a16="http://schemas.microsoft.com/office/drawing/2014/main" id="{03983B18-BAB5-884F-8CCF-EE2BCFE2B14E}"/>
              </a:ext>
            </a:extLst>
          </p:cNvPr>
          <p:cNvSpPr>
            <a:spLocks noGrp="1"/>
          </p:cNvSpPr>
          <p:nvPr>
            <p:ph idx="1"/>
          </p:nvPr>
        </p:nvSpPr>
        <p:spPr>
          <a:xfrm>
            <a:off x="685800" y="2368296"/>
            <a:ext cx="10817352" cy="1203960"/>
          </a:xfrm>
        </p:spPr>
        <p:txBody>
          <a:bodyPr/>
          <a:lstStyle/>
          <a:p>
            <a:r>
              <a:rPr lang="en-US" dirty="0"/>
              <a:t>This is a bonus challenge that will require some advanced SPL.</a:t>
            </a:r>
          </a:p>
          <a:p>
            <a:pPr>
              <a:buNone/>
            </a:pPr>
            <a:r>
              <a:rPr lang="en-US" dirty="0"/>
              <a:t>You have tasked with taking some ATM data and figuring out the duration of each event. </a:t>
            </a:r>
          </a:p>
          <a:p>
            <a:pPr>
              <a:buNone/>
            </a:pPr>
            <a:endParaRPr lang="en-US" dirty="0"/>
          </a:p>
          <a:p>
            <a:pPr>
              <a:buNone/>
            </a:pPr>
            <a:endParaRPr lang="en-US" dirty="0"/>
          </a:p>
        </p:txBody>
      </p:sp>
      <p:sp>
        <p:nvSpPr>
          <p:cNvPr id="4" name="Text Placeholder 3">
            <a:extLst>
              <a:ext uri="{FF2B5EF4-FFF2-40B4-BE49-F238E27FC236}">
                <a16:creationId xmlns:a16="http://schemas.microsoft.com/office/drawing/2014/main" id="{6181AA01-1C46-F142-97B8-24753FE5549D}"/>
              </a:ext>
            </a:extLst>
          </p:cNvPr>
          <p:cNvSpPr>
            <a:spLocks noGrp="1"/>
          </p:cNvSpPr>
          <p:nvPr>
            <p:ph type="body" idx="13"/>
          </p:nvPr>
        </p:nvSpPr>
        <p:spPr/>
        <p:txBody>
          <a:bodyPr/>
          <a:lstStyle/>
          <a:p>
            <a:endParaRPr lang="en-US"/>
          </a:p>
        </p:txBody>
      </p:sp>
      <p:sp>
        <p:nvSpPr>
          <p:cNvPr id="5" name="TextBox 4">
            <a:extLst>
              <a:ext uri="{FF2B5EF4-FFF2-40B4-BE49-F238E27FC236}">
                <a16:creationId xmlns:a16="http://schemas.microsoft.com/office/drawing/2014/main" id="{4997802F-46A9-1F46-A502-0A9F1ACF94B3}"/>
              </a:ext>
            </a:extLst>
          </p:cNvPr>
          <p:cNvSpPr txBox="1"/>
          <p:nvPr/>
        </p:nvSpPr>
        <p:spPr>
          <a:xfrm>
            <a:off x="685800" y="3694176"/>
            <a:ext cx="9760814" cy="2262158"/>
          </a:xfrm>
          <a:prstGeom prst="rect">
            <a:avLst/>
          </a:prstGeom>
          <a:solidFill>
            <a:schemeClr val="bg1">
              <a:lumMod val="85000"/>
            </a:schemeClr>
          </a:solidFill>
          <a:ln>
            <a:solidFill>
              <a:schemeClr val="bg1">
                <a:lumMod val="50000"/>
              </a:schemeClr>
            </a:solidFill>
          </a:ln>
        </p:spPr>
        <p:txBody>
          <a:bodyPr wrap="none" lIns="0" tIns="0" rIns="0" bIns="0" rtlCol="0">
            <a:spAutoFit/>
          </a:bodyPr>
          <a:lstStyle/>
          <a:p>
            <a:pPr>
              <a:spcAft>
                <a:spcPts val="600"/>
              </a:spcAft>
            </a:pPr>
            <a:r>
              <a:rPr lang="en-US" sz="1400" kern="100" spc="-30" dirty="0"/>
              <a:t>`</a:t>
            </a:r>
            <a:r>
              <a:rPr lang="en-US" sz="1400" kern="100" spc="-30" dirty="0" err="1"/>
              <a:t>ATM_Base</a:t>
            </a:r>
            <a:r>
              <a:rPr lang="en-US" sz="1400" kern="100" spc="-30" dirty="0"/>
              <a:t>`</a:t>
            </a:r>
          </a:p>
          <a:p>
            <a:pPr>
              <a:spcAft>
                <a:spcPts val="600"/>
              </a:spcAft>
            </a:pPr>
            <a:r>
              <a:rPr lang="en-US" sz="1400" kern="100" spc="-30" dirty="0"/>
              <a:t>| sort -_time</a:t>
            </a:r>
          </a:p>
          <a:p>
            <a:pPr>
              <a:spcAft>
                <a:spcPts val="600"/>
              </a:spcAft>
            </a:pPr>
            <a:r>
              <a:rPr lang="en-US" sz="1400" kern="100" spc="-30" dirty="0"/>
              <a:t>    | </a:t>
            </a:r>
            <a:r>
              <a:rPr lang="en-US" sz="1400" kern="100" spc="-30" dirty="0" err="1"/>
              <a:t>streamstats</a:t>
            </a:r>
            <a:r>
              <a:rPr lang="en-US" sz="1400" kern="100" spc="-30" dirty="0"/>
              <a:t> window=2 first(_time) as </a:t>
            </a:r>
            <a:r>
              <a:rPr lang="en-US" sz="1400" kern="100" spc="-30" dirty="0" err="1"/>
              <a:t>NextStepTime</a:t>
            </a:r>
            <a:r>
              <a:rPr lang="en-US" sz="1400" kern="100" spc="-30" dirty="0"/>
              <a:t>, last(_time) as </a:t>
            </a:r>
            <a:r>
              <a:rPr lang="en-US" sz="1400" kern="100" spc="-30" dirty="0" err="1"/>
              <a:t>StepTime</a:t>
            </a:r>
            <a:r>
              <a:rPr lang="en-US" sz="1400" kern="100" spc="-30" dirty="0"/>
              <a:t>, first(</a:t>
            </a:r>
            <a:r>
              <a:rPr lang="en-US" sz="1400" kern="100" spc="-30" dirty="0" err="1"/>
              <a:t>sName</a:t>
            </a:r>
            <a:r>
              <a:rPr lang="en-US" sz="1400" kern="100" spc="-30" dirty="0"/>
              <a:t>) as </a:t>
            </a:r>
            <a:r>
              <a:rPr lang="en-US" sz="1400" kern="100" spc="-30" dirty="0" err="1"/>
              <a:t>NextStep</a:t>
            </a:r>
            <a:r>
              <a:rPr lang="en-US" sz="1400" kern="100" spc="-30" dirty="0"/>
              <a:t>, first(GUID) as </a:t>
            </a:r>
            <a:r>
              <a:rPr lang="en-US" sz="1400" kern="100" spc="-30" dirty="0" err="1"/>
              <a:t>NextID</a:t>
            </a:r>
            <a:endParaRPr lang="en-US" sz="1400" kern="100" spc="-30" dirty="0"/>
          </a:p>
          <a:p>
            <a:pPr>
              <a:spcAft>
                <a:spcPts val="600"/>
              </a:spcAft>
            </a:pPr>
            <a:r>
              <a:rPr lang="en-US" sz="1400" kern="100" spc="-30" dirty="0"/>
              <a:t>    | eval </a:t>
            </a:r>
            <a:r>
              <a:rPr lang="en-US" sz="1400" kern="100" spc="-30" dirty="0" err="1"/>
              <a:t>duration_seconds</a:t>
            </a:r>
            <a:r>
              <a:rPr lang="en-US" sz="1400" kern="100" spc="-30" dirty="0"/>
              <a:t> = if(GUID != </a:t>
            </a:r>
            <a:r>
              <a:rPr lang="en-US" sz="1400" kern="100" spc="-30" dirty="0" err="1"/>
              <a:t>NextID</a:t>
            </a:r>
            <a:r>
              <a:rPr lang="en-US" sz="1400" kern="100" spc="-30" dirty="0"/>
              <a:t>, 0, (</a:t>
            </a:r>
            <a:r>
              <a:rPr lang="en-US" sz="1400" kern="100" spc="-30" dirty="0" err="1"/>
              <a:t>NextStepTime</a:t>
            </a:r>
            <a:r>
              <a:rPr lang="en-US" sz="1400" kern="100" spc="-30" dirty="0"/>
              <a:t> - </a:t>
            </a:r>
            <a:r>
              <a:rPr lang="en-US" sz="1400" kern="100" spc="-30" dirty="0" err="1"/>
              <a:t>StepTime</a:t>
            </a:r>
            <a:r>
              <a:rPr lang="en-US" sz="1400" kern="100" spc="-30" dirty="0"/>
              <a:t>) )</a:t>
            </a:r>
          </a:p>
          <a:p>
            <a:pPr>
              <a:spcAft>
                <a:spcPts val="600"/>
              </a:spcAft>
            </a:pPr>
            <a:r>
              <a:rPr lang="en-US" sz="1400" kern="100" spc="-30" dirty="0"/>
              <a:t>    | table GUID, </a:t>
            </a:r>
            <a:r>
              <a:rPr lang="en-US" sz="1400" kern="100" spc="-30" dirty="0" err="1"/>
              <a:t>NextID</a:t>
            </a:r>
            <a:r>
              <a:rPr lang="en-US" sz="1400" kern="100" spc="-30" dirty="0"/>
              <a:t>, </a:t>
            </a:r>
            <a:r>
              <a:rPr lang="en-US" sz="1400" kern="100" spc="-30" dirty="0" err="1"/>
              <a:t>sName</a:t>
            </a:r>
            <a:r>
              <a:rPr lang="en-US" sz="1400" kern="100" spc="-30" dirty="0"/>
              <a:t>, </a:t>
            </a:r>
            <a:r>
              <a:rPr lang="en-US" sz="1400" kern="100" spc="-30" dirty="0" err="1"/>
              <a:t>NextStep</a:t>
            </a:r>
            <a:r>
              <a:rPr lang="en-US" sz="1400" kern="100" spc="-30" dirty="0"/>
              <a:t>, _time, </a:t>
            </a:r>
            <a:r>
              <a:rPr lang="en-US" sz="1400" kern="100" spc="-30" dirty="0" err="1"/>
              <a:t>StepTime</a:t>
            </a:r>
            <a:r>
              <a:rPr lang="en-US" sz="1400" kern="100" spc="-30" dirty="0"/>
              <a:t>, </a:t>
            </a:r>
            <a:r>
              <a:rPr lang="en-US" sz="1400" kern="100" spc="-30" dirty="0" err="1"/>
              <a:t>NextStepTime</a:t>
            </a:r>
            <a:r>
              <a:rPr lang="en-US" sz="1400" kern="100" spc="-30" dirty="0"/>
              <a:t>, </a:t>
            </a:r>
            <a:r>
              <a:rPr lang="en-US" sz="1400" kern="100" spc="-30" dirty="0" err="1"/>
              <a:t>duration_seconds</a:t>
            </a:r>
            <a:r>
              <a:rPr lang="en-US" sz="1400" kern="100" spc="-30" dirty="0"/>
              <a:t>, Name, Size, State</a:t>
            </a:r>
          </a:p>
          <a:p>
            <a:pPr>
              <a:spcAft>
                <a:spcPts val="600"/>
              </a:spcAft>
            </a:pPr>
            <a:r>
              <a:rPr lang="en-US" sz="1400" kern="100" spc="-30" dirty="0"/>
              <a:t>    | sort _time |  search GUID=*</a:t>
            </a:r>
          </a:p>
          <a:p>
            <a:pPr>
              <a:spcAft>
                <a:spcPts val="600"/>
              </a:spcAft>
            </a:pPr>
            <a:r>
              <a:rPr lang="en-US" sz="1400" kern="100" spc="-30" dirty="0"/>
              <a:t>| eval </a:t>
            </a:r>
            <a:r>
              <a:rPr lang="en-US" sz="1400" kern="100" spc="-30" dirty="0" err="1"/>
              <a:t>duration_ms</a:t>
            </a:r>
            <a:r>
              <a:rPr lang="en-US" sz="1400" kern="100" spc="-30" dirty="0"/>
              <a:t> = (</a:t>
            </a:r>
            <a:r>
              <a:rPr lang="en-US" sz="1400" kern="100" spc="-30" dirty="0" err="1"/>
              <a:t>duration_seconds</a:t>
            </a:r>
            <a:r>
              <a:rPr lang="en-US" sz="1400" kern="100" spc="-30" dirty="0"/>
              <a:t>*1000)</a:t>
            </a:r>
          </a:p>
          <a:p>
            <a:pPr>
              <a:spcAft>
                <a:spcPts val="600"/>
              </a:spcAft>
            </a:pPr>
            <a:r>
              <a:rPr lang="en-US" sz="1400" kern="100" spc="-30" dirty="0"/>
              <a:t>| table _time, </a:t>
            </a:r>
            <a:r>
              <a:rPr lang="en-US" sz="1400" kern="100" spc="-30" dirty="0" err="1"/>
              <a:t>sName</a:t>
            </a:r>
            <a:r>
              <a:rPr lang="en-US" sz="1400" kern="100" spc="-30" dirty="0"/>
              <a:t>, GUID, </a:t>
            </a:r>
            <a:r>
              <a:rPr lang="en-US" sz="1400" kern="100" spc="-30" dirty="0" err="1"/>
              <a:t>duration_ms</a:t>
            </a:r>
            <a:endParaRPr lang="en-US" sz="1400" kern="100" spc="-30" dirty="0"/>
          </a:p>
        </p:txBody>
      </p:sp>
    </p:spTree>
    <p:extLst>
      <p:ext uri="{BB962C8B-B14F-4D97-AF65-F5344CB8AC3E}">
        <p14:creationId xmlns:p14="http://schemas.microsoft.com/office/powerpoint/2010/main" val="400612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2020-splunk-corporate-ppt-1-core-template-105" id="{FE0BAFC5-D5A1-CD49-8C38-39CEEBBA7B73}" vid="{5B2CDECF-A1AC-8D4A-B33C-9653CD9F1ED9}"/>
    </a:ext>
  </a:extLst>
</a:theme>
</file>

<file path=ppt/theme/theme2.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Theme</Template>
  <TotalTime>128</TotalTime>
  <Words>2355</Words>
  <Application>Microsoft Macintosh PowerPoint</Application>
  <PresentationFormat>Widescreen</PresentationFormat>
  <Paragraphs>293</Paragraphs>
  <Slides>23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Courier</vt:lpstr>
      <vt:lpstr>Courier New</vt:lpstr>
      <vt:lpstr>Franklin Gothic Heavy</vt:lpstr>
      <vt:lpstr>Helvetica Light</vt:lpstr>
      <vt:lpstr>Menlo</vt:lpstr>
      <vt:lpstr>Wingdings 3</vt:lpstr>
      <vt:lpstr>Splunk Theme</vt:lpstr>
      <vt:lpstr>Bad SPL / Architecture</vt:lpstr>
      <vt:lpstr>Filter First!</vt:lpstr>
      <vt:lpstr>Top users who failed login to SQL</vt:lpstr>
      <vt:lpstr>Count of failed logins for each admin</vt:lpstr>
      <vt:lpstr>Use a filtering command.</vt:lpstr>
      <vt:lpstr>Stats VS Transaction</vt:lpstr>
      <vt:lpstr>To join or not to join</vt:lpstr>
      <vt:lpstr>When to use Stats/Transaction</vt:lpstr>
      <vt:lpstr>Bonus: Calculate duration of each event.</vt:lpstr>
      <vt:lpstr>You can comment! </vt:lpstr>
      <vt:lpstr>Search Tips</vt:lpstr>
      <vt:lpstr>Search Tips</vt:lpstr>
      <vt:lpstr>Search Tips</vt:lpstr>
      <vt:lpstr>Some useful SPLs…</vt:lpstr>
      <vt:lpstr>The TERM Directive</vt:lpstr>
      <vt:lpstr>The TERM Directive</vt:lpstr>
      <vt:lpstr>PowerPoint Presentation</vt:lpstr>
      <vt:lpstr>PowerPoint Presentation</vt:lpstr>
      <vt:lpstr>Architecture</vt:lpstr>
      <vt:lpstr>Direct TCP / UDP</vt:lpstr>
      <vt:lpstr>Syslog Best practice</vt:lpstr>
      <vt:lpstr>Avoid Bottlenecks</vt:lpstr>
      <vt:lpstr>Splunk Validated Architectures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SPL / Architecture</dc:title>
  <dc:creator>Kyle McCririe</dc:creator>
  <cp:lastModifiedBy>Kyle McCririe</cp:lastModifiedBy>
  <cp:revision>15</cp:revision>
  <dcterms:created xsi:type="dcterms:W3CDTF">2020-05-19T14:35:29Z</dcterms:created>
  <dcterms:modified xsi:type="dcterms:W3CDTF">2020-05-19T16:43:51Z</dcterms:modified>
</cp:coreProperties>
</file>